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828"/>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8" y="-2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E592AD4E-B9E8-4742-8C92-3A6D83EA365A}" type="datetimeFigureOut">
              <a:rPr lang="tr-TR" smtClean="0"/>
              <a:pPr/>
              <a:t>28.07.2024</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ED2471D-500A-4329-B82B-E31037D4FA10}"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592AD4E-B9E8-4742-8C92-3A6D83EA365A}" type="datetimeFigureOut">
              <a:rPr lang="tr-TR" smtClean="0"/>
              <a:pPr/>
              <a:t>28.07.2024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ED2471D-500A-4329-B82B-E31037D4FA1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592AD4E-B9E8-4742-8C92-3A6D83EA365A}" type="datetimeFigureOut">
              <a:rPr lang="tr-TR" smtClean="0"/>
              <a:pPr/>
              <a:t>28.07.2024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ED2471D-500A-4329-B82B-E31037D4FA1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592AD4E-B9E8-4742-8C92-3A6D83EA365A}" type="datetimeFigureOut">
              <a:rPr lang="tr-TR" smtClean="0"/>
              <a:pPr/>
              <a:t>28.07.2024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ED2471D-500A-4329-B82B-E31037D4FA1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E592AD4E-B9E8-4742-8C92-3A6D83EA365A}" type="datetimeFigureOut">
              <a:rPr lang="tr-TR" smtClean="0"/>
              <a:pPr/>
              <a:t>28.07.2024</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ED2471D-500A-4329-B82B-E31037D4FA10}"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592AD4E-B9E8-4742-8C92-3A6D83EA365A}" type="datetimeFigureOut">
              <a:rPr lang="tr-TR" smtClean="0"/>
              <a:pPr/>
              <a:t>28.07.2024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CED2471D-500A-4329-B82B-E31037D4FA10}"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E592AD4E-B9E8-4742-8C92-3A6D83EA365A}" type="datetimeFigureOut">
              <a:rPr lang="tr-TR" smtClean="0"/>
              <a:pPr/>
              <a:t>28.07.2024</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CED2471D-500A-4329-B82B-E31037D4FA1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E592AD4E-B9E8-4742-8C92-3A6D83EA365A}" type="datetimeFigureOut">
              <a:rPr lang="tr-TR" smtClean="0"/>
              <a:pPr/>
              <a:t>28.07.2024</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ED2471D-500A-4329-B82B-E31037D4FA10}"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E592AD4E-B9E8-4742-8C92-3A6D83EA365A}" type="datetimeFigureOut">
              <a:rPr lang="tr-TR" smtClean="0"/>
              <a:pPr/>
              <a:t>28.07.2024</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CED2471D-500A-4329-B82B-E31037D4FA1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E592AD4E-B9E8-4742-8C92-3A6D83EA365A}" type="datetimeFigureOut">
              <a:rPr lang="tr-TR" smtClean="0"/>
              <a:pPr/>
              <a:t>28.07.2024</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CED2471D-500A-4329-B82B-E31037D4FA10}"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E592AD4E-B9E8-4742-8C92-3A6D83EA365A}" type="datetimeFigureOut">
              <a:rPr lang="tr-TR" smtClean="0"/>
              <a:pPr/>
              <a:t>28.07.2024</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CED2471D-500A-4329-B82B-E31037D4FA10}"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E592AD4E-B9E8-4742-8C92-3A6D83EA365A}" type="datetimeFigureOut">
              <a:rPr lang="tr-TR" smtClean="0"/>
              <a:pPr/>
              <a:t>28.07.2024</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CED2471D-500A-4329-B82B-E31037D4FA10}"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en-US" sz="3200" b="1" dirty="0" smtClean="0"/>
              <a:t>Possessive Adjectives (my, his, your)</a:t>
            </a:r>
            <a:r>
              <a:rPr lang="tr-TR" sz="3200" b="1" dirty="0" smtClean="0"/>
              <a:t> </a:t>
            </a:r>
            <a:br>
              <a:rPr lang="tr-TR" sz="3200" b="1" dirty="0" smtClean="0"/>
            </a:br>
            <a:r>
              <a:rPr lang="en-US" sz="3200" b="1" dirty="0" smtClean="0"/>
              <a:t>Possessive </a:t>
            </a:r>
            <a:r>
              <a:rPr lang="tr-TR" sz="3200" b="1" dirty="0" err="1" smtClean="0"/>
              <a:t>Case</a:t>
            </a:r>
            <a:endParaRPr lang="tr-TR" sz="3200" b="1" dirty="0"/>
          </a:p>
        </p:txBody>
      </p:sp>
      <p:sp>
        <p:nvSpPr>
          <p:cNvPr id="3" name="2 Alt Başlık"/>
          <p:cNvSpPr>
            <a:spLocks noGrp="1"/>
          </p:cNvSpPr>
          <p:nvPr>
            <p:ph type="subTitle" idx="1"/>
          </p:nvPr>
        </p:nvSpPr>
        <p:spPr>
          <a:xfrm>
            <a:off x="1295400" y="3268960"/>
            <a:ext cx="6400800" cy="1960240"/>
          </a:xfrm>
        </p:spPr>
        <p:txBody>
          <a:bodyPr>
            <a:normAutofit fontScale="32500" lnSpcReduction="20000"/>
          </a:bodyPr>
          <a:lstStyle/>
          <a:p>
            <a:r>
              <a:rPr lang="tr-TR" sz="9600" b="1" dirty="0" smtClean="0"/>
              <a:t>ADI SOYADI:………….</a:t>
            </a:r>
            <a:endParaRPr lang="tr-TR" sz="9600" b="1" dirty="0" smtClean="0"/>
          </a:p>
          <a:p>
            <a:r>
              <a:rPr lang="tr-TR" sz="7200" b="1" dirty="0" smtClean="0"/>
              <a:t>OKULU:</a:t>
            </a:r>
            <a:endParaRPr lang="tr-TR" sz="7200" b="1" dirty="0" smtClean="0"/>
          </a:p>
          <a:p>
            <a:r>
              <a:rPr lang="tr-TR" sz="7200" b="1" dirty="0" smtClean="0"/>
              <a:t>SINIFI:</a:t>
            </a:r>
            <a:endParaRPr lang="tr-TR" sz="7200" b="1" dirty="0" smtClean="0"/>
          </a:p>
          <a:p>
            <a:endParaRPr lang="tr-TR" dirty="0" smtClean="0"/>
          </a:p>
          <a:p>
            <a:endParaRPr lang="tr-TR" dirty="0" smtClean="0"/>
          </a:p>
          <a:p>
            <a:r>
              <a:rPr lang="tr-TR" sz="7200" b="1" dirty="0" smtClean="0"/>
              <a:t>ÖĞRETMEN</a:t>
            </a:r>
          </a:p>
          <a:p>
            <a:r>
              <a:rPr lang="tr-TR" sz="7200" b="1" dirty="0" smtClean="0"/>
              <a:t>…………………</a:t>
            </a:r>
            <a:endParaRPr lang="tr-TR" sz="7200" b="1" dirty="0" smtClean="0"/>
          </a:p>
          <a:p>
            <a:endParaRPr lang="tr-TR" dirty="0"/>
          </a:p>
        </p:txBody>
      </p:sp>
      <p:pic>
        <p:nvPicPr>
          <p:cNvPr id="5" name="4 Resim" descr="kozanbilgi.net.png"/>
          <p:cNvPicPr>
            <a:picLocks noChangeAspect="1"/>
          </p:cNvPicPr>
          <p:nvPr/>
        </p:nvPicPr>
        <p:blipFill>
          <a:blip r:embed="rId2" cstate="print"/>
          <a:stretch>
            <a:fillRect/>
          </a:stretch>
        </p:blipFill>
        <p:spPr>
          <a:xfrm>
            <a:off x="4283968" y="5517232"/>
            <a:ext cx="1008112" cy="10081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4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5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42"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8000"/>
                            </p:stCondLst>
                            <p:childTnLst>
                              <p:par>
                                <p:cTn id="35" presetID="42" presetClass="entr" presetSubtype="0"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l"/>
            <a:r>
              <a:rPr lang="en-US" sz="2400" b="1" dirty="0" smtClean="0">
                <a:solidFill>
                  <a:srgbClr val="FFFF00"/>
                </a:solidFill>
              </a:rPr>
              <a:t>Possessive Adjectives </a:t>
            </a:r>
            <a:r>
              <a:rPr lang="en-US" sz="2400" b="1" dirty="0" smtClean="0">
                <a:solidFill>
                  <a:srgbClr val="FFFF00"/>
                </a:solidFill>
                <a:latin typeface="Verdana"/>
                <a:ea typeface="Verdana"/>
                <a:cs typeface="Verdana"/>
              </a:rPr>
              <a:t>»</a:t>
            </a:r>
            <a:r>
              <a:rPr lang="tr-TR" sz="2400" b="1" dirty="0" smtClean="0">
                <a:solidFill>
                  <a:srgbClr val="FFFF00"/>
                </a:solidFill>
                <a:latin typeface="Verdana"/>
                <a:ea typeface="Verdana"/>
                <a:cs typeface="Verdana"/>
              </a:rPr>
              <a:t> </a:t>
            </a:r>
            <a:r>
              <a:rPr lang="en-US" sz="2400" b="1" dirty="0" smtClean="0">
                <a:solidFill>
                  <a:srgbClr val="FFFF00"/>
                </a:solidFill>
              </a:rPr>
              <a:t>Possessive </a:t>
            </a:r>
            <a:r>
              <a:rPr lang="tr-TR" sz="2400" b="1" dirty="0" err="1" smtClean="0">
                <a:solidFill>
                  <a:srgbClr val="FFFF00"/>
                </a:solidFill>
              </a:rPr>
              <a:t>Case</a:t>
            </a:r>
            <a:endParaRPr lang="tr-TR" sz="2400" dirty="0">
              <a:solidFill>
                <a:srgbClr val="FFFF00"/>
              </a:solidFill>
            </a:endParaRPr>
          </a:p>
        </p:txBody>
      </p:sp>
      <p:sp>
        <p:nvSpPr>
          <p:cNvPr id="4" name="3 Metin kutusu"/>
          <p:cNvSpPr txBox="1"/>
          <p:nvPr/>
        </p:nvSpPr>
        <p:spPr>
          <a:xfrm>
            <a:off x="899592" y="2838415"/>
            <a:ext cx="7776864" cy="2246769"/>
          </a:xfrm>
          <a:prstGeom prst="rect">
            <a:avLst/>
          </a:prstGeom>
          <a:noFill/>
        </p:spPr>
        <p:txBody>
          <a:bodyPr wrap="square" rtlCol="0">
            <a:spAutoFit/>
          </a:bodyPr>
          <a:lstStyle/>
          <a:p>
            <a:r>
              <a:rPr lang="tr-TR" sz="2800" b="1" dirty="0">
                <a:latin typeface="+mj-lt"/>
              </a:rPr>
              <a:t>İyelik zamirleri ismin kime ait olduğunu belirterek, şahıs zamirlerine ait alt öğeleri yani nesneleri anlatmak için kullanılır. Ayrıca aidiyet, sahip olma bildirirler ve İngilizcede zamir (</a:t>
            </a:r>
            <a:r>
              <a:rPr lang="tr-TR" sz="2800" b="1" dirty="0" err="1">
                <a:latin typeface="+mj-lt"/>
              </a:rPr>
              <a:t>pronoun</a:t>
            </a:r>
            <a:r>
              <a:rPr lang="tr-TR" sz="2800" b="1" dirty="0">
                <a:latin typeface="+mj-lt"/>
              </a:rPr>
              <a:t>) sayısı kadar iyelik sıfatı vardır.</a:t>
            </a:r>
            <a:endParaRPr lang="tr-TR" sz="2800" dirty="0">
              <a:latin typeface="+mj-lt"/>
            </a:endParaRPr>
          </a:p>
        </p:txBody>
      </p:sp>
      <p:pic>
        <p:nvPicPr>
          <p:cNvPr id="6" name="5 Resim" descr="kozanbilgi.net.png"/>
          <p:cNvPicPr>
            <a:picLocks noChangeAspect="1"/>
          </p:cNvPicPr>
          <p:nvPr/>
        </p:nvPicPr>
        <p:blipFill>
          <a:blip r:embed="rId2" cstate="print"/>
          <a:stretch>
            <a:fillRect/>
          </a:stretch>
        </p:blipFill>
        <p:spPr>
          <a:xfrm>
            <a:off x="7884368" y="332656"/>
            <a:ext cx="936104" cy="9361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l"/>
            <a:r>
              <a:rPr lang="en-US" sz="2400" b="1" dirty="0" smtClean="0">
                <a:solidFill>
                  <a:srgbClr val="FFFF00"/>
                </a:solidFill>
              </a:rPr>
              <a:t>Possessive Adjectives </a:t>
            </a:r>
            <a:r>
              <a:rPr lang="en-US" sz="2400" b="1" dirty="0" smtClean="0">
                <a:solidFill>
                  <a:srgbClr val="FFFF00"/>
                </a:solidFill>
                <a:latin typeface="Verdana"/>
                <a:ea typeface="Verdana"/>
                <a:cs typeface="Verdana"/>
              </a:rPr>
              <a:t>»</a:t>
            </a:r>
            <a:r>
              <a:rPr lang="tr-TR" sz="2400" b="1" dirty="0" smtClean="0">
                <a:solidFill>
                  <a:srgbClr val="FFFF00"/>
                </a:solidFill>
                <a:latin typeface="Verdana"/>
                <a:ea typeface="Verdana"/>
                <a:cs typeface="Verdana"/>
              </a:rPr>
              <a:t> </a:t>
            </a:r>
            <a:r>
              <a:rPr lang="en-US" sz="2400" b="1" dirty="0" smtClean="0">
                <a:solidFill>
                  <a:srgbClr val="FFFF00"/>
                </a:solidFill>
              </a:rPr>
              <a:t>Possessive </a:t>
            </a:r>
            <a:r>
              <a:rPr lang="tr-TR" sz="2400" b="1" dirty="0" err="1" smtClean="0">
                <a:solidFill>
                  <a:srgbClr val="FFFF00"/>
                </a:solidFill>
              </a:rPr>
              <a:t>Case</a:t>
            </a:r>
            <a:endParaRPr lang="tr-TR" sz="2400" dirty="0">
              <a:solidFill>
                <a:srgbClr val="FFFF00"/>
              </a:solidFill>
            </a:endParaRPr>
          </a:p>
        </p:txBody>
      </p:sp>
      <p:graphicFrame>
        <p:nvGraphicFramePr>
          <p:cNvPr id="4" name="3 İçerik Yer Tutucusu"/>
          <p:cNvGraphicFramePr>
            <a:graphicFrameLocks noGrp="1"/>
          </p:cNvGraphicFramePr>
          <p:nvPr>
            <p:ph idx="1"/>
          </p:nvPr>
        </p:nvGraphicFramePr>
        <p:xfrm>
          <a:off x="457200" y="1646238"/>
          <a:ext cx="8229600" cy="29667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kumimoji="0" lang="tr-TR" b="1" i="0" kern="1200" dirty="0" smtClean="0">
                          <a:solidFill>
                            <a:schemeClr val="lt1"/>
                          </a:solidFill>
                          <a:latin typeface="+mn-lt"/>
                          <a:ea typeface="+mn-ea"/>
                          <a:cs typeface="+mn-cs"/>
                        </a:rPr>
                        <a:t>I  </a:t>
                      </a:r>
                      <a:r>
                        <a:rPr kumimoji="0" lang="tr-TR" b="0" i="0" kern="1200" dirty="0" smtClean="0">
                          <a:solidFill>
                            <a:schemeClr val="lt1"/>
                          </a:solidFill>
                          <a:latin typeface="+mn-lt"/>
                          <a:ea typeface="+mn-ea"/>
                          <a:cs typeface="+mn-cs"/>
                        </a:rPr>
                        <a:t>Ben</a:t>
                      </a:r>
                      <a:endParaRPr lang="tr-TR" dirty="0"/>
                    </a:p>
                  </a:txBody>
                  <a:tcPr marL="96819" marR="96819"/>
                </a:tc>
                <a:tc>
                  <a:txBody>
                    <a:bodyPr/>
                    <a:lstStyle/>
                    <a:p>
                      <a:r>
                        <a:rPr kumimoji="0" lang="tr-TR" b="1" i="0" kern="1200" dirty="0" err="1" smtClean="0">
                          <a:solidFill>
                            <a:schemeClr val="lt1"/>
                          </a:solidFill>
                          <a:latin typeface="+mn-lt"/>
                          <a:ea typeface="+mn-ea"/>
                          <a:cs typeface="+mn-cs"/>
                        </a:rPr>
                        <a:t>Me</a:t>
                      </a:r>
                      <a:r>
                        <a:rPr kumimoji="0" lang="tr-TR" b="1" i="0" kern="1200" dirty="0" smtClean="0">
                          <a:solidFill>
                            <a:schemeClr val="lt1"/>
                          </a:solidFill>
                          <a:latin typeface="+mn-lt"/>
                          <a:ea typeface="+mn-ea"/>
                          <a:cs typeface="+mn-cs"/>
                        </a:rPr>
                        <a:t> </a:t>
                      </a:r>
                      <a:r>
                        <a:rPr kumimoji="0" lang="tr-TR" b="0" i="0" kern="1200" dirty="0" smtClean="0">
                          <a:solidFill>
                            <a:schemeClr val="lt1"/>
                          </a:solidFill>
                          <a:latin typeface="+mn-lt"/>
                          <a:ea typeface="+mn-ea"/>
                          <a:cs typeface="+mn-cs"/>
                        </a:rPr>
                        <a:t>Beni/Bana</a:t>
                      </a:r>
                      <a:endParaRPr lang="tr-TR" dirty="0"/>
                    </a:p>
                  </a:txBody>
                  <a:tcPr marL="96819" marR="96819"/>
                </a:tc>
                <a:tc>
                  <a:txBody>
                    <a:bodyPr/>
                    <a:lstStyle/>
                    <a:p>
                      <a:r>
                        <a:rPr kumimoji="0" lang="tr-TR" b="1" i="0" kern="1200" dirty="0" err="1" smtClean="0">
                          <a:solidFill>
                            <a:schemeClr val="lt1"/>
                          </a:solidFill>
                          <a:latin typeface="+mn-lt"/>
                          <a:ea typeface="+mn-ea"/>
                          <a:cs typeface="+mn-cs"/>
                        </a:rPr>
                        <a:t>My</a:t>
                      </a:r>
                      <a:r>
                        <a:rPr kumimoji="0" lang="tr-TR" b="0" i="0" kern="1200" dirty="0" smtClean="0">
                          <a:solidFill>
                            <a:schemeClr val="lt1"/>
                          </a:solidFill>
                          <a:latin typeface="+mn-lt"/>
                          <a:ea typeface="+mn-ea"/>
                          <a:cs typeface="+mn-cs"/>
                        </a:rPr>
                        <a:t> Benim</a:t>
                      </a:r>
                      <a:endParaRPr lang="tr-TR" dirty="0"/>
                    </a:p>
                  </a:txBody>
                  <a:tcPr marL="96819" marR="96819"/>
                </a:tc>
              </a:tr>
              <a:tr h="370840">
                <a:tc>
                  <a:txBody>
                    <a:bodyPr/>
                    <a:lstStyle/>
                    <a:p>
                      <a:r>
                        <a:rPr kumimoji="0" lang="tr-TR" b="1" i="0" kern="1200" dirty="0" err="1" smtClean="0">
                          <a:solidFill>
                            <a:schemeClr val="dk1"/>
                          </a:solidFill>
                          <a:latin typeface="+mn-lt"/>
                          <a:ea typeface="+mn-ea"/>
                          <a:cs typeface="+mn-cs"/>
                        </a:rPr>
                        <a:t>You</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Sen</a:t>
                      </a:r>
                      <a:endParaRPr lang="tr-TR" dirty="0"/>
                    </a:p>
                  </a:txBody>
                  <a:tcPr marL="96819" marR="96819"/>
                </a:tc>
                <a:tc>
                  <a:txBody>
                    <a:bodyPr/>
                    <a:lstStyle/>
                    <a:p>
                      <a:r>
                        <a:rPr kumimoji="0" lang="tr-TR" b="1" i="0" kern="1200" dirty="0" err="1" smtClean="0">
                          <a:solidFill>
                            <a:schemeClr val="dk1"/>
                          </a:solidFill>
                          <a:latin typeface="+mn-lt"/>
                          <a:ea typeface="+mn-ea"/>
                          <a:cs typeface="+mn-cs"/>
                        </a:rPr>
                        <a:t>You</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Seni/Sana</a:t>
                      </a:r>
                      <a:endParaRPr lang="tr-TR" dirty="0"/>
                    </a:p>
                  </a:txBody>
                  <a:tcPr marL="96819" marR="96819"/>
                </a:tc>
                <a:tc>
                  <a:txBody>
                    <a:bodyPr/>
                    <a:lstStyle/>
                    <a:p>
                      <a:r>
                        <a:rPr kumimoji="0" lang="tr-TR" b="1" i="0" kern="1200" dirty="0" err="1" smtClean="0">
                          <a:solidFill>
                            <a:schemeClr val="dk1"/>
                          </a:solidFill>
                          <a:latin typeface="+mn-lt"/>
                          <a:ea typeface="+mn-ea"/>
                          <a:cs typeface="+mn-cs"/>
                        </a:rPr>
                        <a:t>Your</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Senin</a:t>
                      </a:r>
                      <a:endParaRPr lang="tr-TR" dirty="0"/>
                    </a:p>
                  </a:txBody>
                  <a:tcPr marL="96819" marR="96819"/>
                </a:tc>
              </a:tr>
              <a:tr h="370840">
                <a:tc>
                  <a:txBody>
                    <a:bodyPr/>
                    <a:lstStyle/>
                    <a:p>
                      <a:r>
                        <a:rPr kumimoji="0" lang="tr-TR" b="1" i="0" kern="1200" dirty="0" smtClean="0">
                          <a:solidFill>
                            <a:schemeClr val="dk1"/>
                          </a:solidFill>
                          <a:latin typeface="+mn-lt"/>
                          <a:ea typeface="+mn-ea"/>
                          <a:cs typeface="+mn-cs"/>
                        </a:rPr>
                        <a:t>He </a:t>
                      </a:r>
                      <a:r>
                        <a:rPr kumimoji="0" lang="tr-TR" b="0" i="0" kern="1200" dirty="0" smtClean="0">
                          <a:solidFill>
                            <a:schemeClr val="dk1"/>
                          </a:solidFill>
                          <a:latin typeface="+mn-lt"/>
                          <a:ea typeface="+mn-ea"/>
                          <a:cs typeface="+mn-cs"/>
                        </a:rPr>
                        <a:t>O (erkek)</a:t>
                      </a:r>
                      <a:endParaRPr lang="tr-TR" dirty="0"/>
                    </a:p>
                  </a:txBody>
                  <a:tcPr marL="96819" marR="96819"/>
                </a:tc>
                <a:tc>
                  <a:txBody>
                    <a:bodyPr/>
                    <a:lstStyle/>
                    <a:p>
                      <a:r>
                        <a:rPr kumimoji="0" lang="tr-TR" b="1" i="0" kern="1200" dirty="0" err="1" smtClean="0">
                          <a:solidFill>
                            <a:schemeClr val="dk1"/>
                          </a:solidFill>
                          <a:latin typeface="+mn-lt"/>
                          <a:ea typeface="+mn-ea"/>
                          <a:cs typeface="+mn-cs"/>
                        </a:rPr>
                        <a:t>Him</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Onu/Ona</a:t>
                      </a:r>
                      <a:endParaRPr lang="tr-TR" dirty="0"/>
                    </a:p>
                  </a:txBody>
                  <a:tcPr marL="96819" marR="96819"/>
                </a:tc>
                <a:tc>
                  <a:txBody>
                    <a:bodyPr/>
                    <a:lstStyle/>
                    <a:p>
                      <a:r>
                        <a:rPr kumimoji="0" lang="tr-TR" b="1" i="0" kern="1200" dirty="0" smtClean="0">
                          <a:solidFill>
                            <a:schemeClr val="dk1"/>
                          </a:solidFill>
                          <a:latin typeface="+mn-lt"/>
                          <a:ea typeface="+mn-ea"/>
                          <a:cs typeface="+mn-cs"/>
                        </a:rPr>
                        <a:t>His </a:t>
                      </a:r>
                      <a:r>
                        <a:rPr kumimoji="0" lang="tr-TR" b="0" i="0" kern="1200" dirty="0" smtClean="0">
                          <a:solidFill>
                            <a:schemeClr val="dk1"/>
                          </a:solidFill>
                          <a:latin typeface="+mn-lt"/>
                          <a:ea typeface="+mn-ea"/>
                          <a:cs typeface="+mn-cs"/>
                        </a:rPr>
                        <a:t>Onun</a:t>
                      </a:r>
                      <a:endParaRPr lang="tr-TR" dirty="0"/>
                    </a:p>
                  </a:txBody>
                  <a:tcPr marL="96819" marR="96819"/>
                </a:tc>
              </a:tr>
              <a:tr h="370840">
                <a:tc>
                  <a:txBody>
                    <a:bodyPr/>
                    <a:lstStyle/>
                    <a:p>
                      <a:r>
                        <a:rPr kumimoji="0" lang="tr-TR" b="1" i="0" kern="1200" dirty="0" err="1" smtClean="0">
                          <a:solidFill>
                            <a:schemeClr val="dk1"/>
                          </a:solidFill>
                          <a:latin typeface="+mn-lt"/>
                          <a:ea typeface="+mn-ea"/>
                          <a:cs typeface="+mn-cs"/>
                        </a:rPr>
                        <a:t>She</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O (kadın)</a:t>
                      </a:r>
                      <a:endParaRPr lang="tr-TR" dirty="0"/>
                    </a:p>
                  </a:txBody>
                  <a:tcPr marL="96819" marR="96819"/>
                </a:tc>
                <a:tc>
                  <a:txBody>
                    <a:bodyPr/>
                    <a:lstStyle/>
                    <a:p>
                      <a:r>
                        <a:rPr kumimoji="0" lang="tr-TR" b="1" i="0" kern="1200" dirty="0" smtClean="0">
                          <a:solidFill>
                            <a:schemeClr val="dk1"/>
                          </a:solidFill>
                          <a:latin typeface="+mn-lt"/>
                          <a:ea typeface="+mn-ea"/>
                          <a:cs typeface="+mn-cs"/>
                        </a:rPr>
                        <a:t>Her </a:t>
                      </a:r>
                      <a:r>
                        <a:rPr kumimoji="0" lang="tr-TR" b="0" i="0" kern="1200" dirty="0" smtClean="0">
                          <a:solidFill>
                            <a:schemeClr val="dk1"/>
                          </a:solidFill>
                          <a:latin typeface="+mn-lt"/>
                          <a:ea typeface="+mn-ea"/>
                          <a:cs typeface="+mn-cs"/>
                        </a:rPr>
                        <a:t>Onu/Ona</a:t>
                      </a:r>
                      <a:endParaRPr lang="tr-TR" dirty="0"/>
                    </a:p>
                  </a:txBody>
                  <a:tcPr marL="96819" marR="96819"/>
                </a:tc>
                <a:tc>
                  <a:txBody>
                    <a:bodyPr/>
                    <a:lstStyle/>
                    <a:p>
                      <a:r>
                        <a:rPr kumimoji="0" lang="tr-TR" b="1" i="0" kern="1200" dirty="0" smtClean="0">
                          <a:solidFill>
                            <a:schemeClr val="dk1"/>
                          </a:solidFill>
                          <a:latin typeface="+mn-lt"/>
                          <a:ea typeface="+mn-ea"/>
                          <a:cs typeface="+mn-cs"/>
                        </a:rPr>
                        <a:t>Her </a:t>
                      </a:r>
                      <a:r>
                        <a:rPr kumimoji="0" lang="tr-TR" b="0" i="0" kern="1200" dirty="0" smtClean="0">
                          <a:solidFill>
                            <a:schemeClr val="dk1"/>
                          </a:solidFill>
                          <a:latin typeface="+mn-lt"/>
                          <a:ea typeface="+mn-ea"/>
                          <a:cs typeface="+mn-cs"/>
                        </a:rPr>
                        <a:t>Onun</a:t>
                      </a:r>
                      <a:endParaRPr lang="tr-TR" dirty="0"/>
                    </a:p>
                  </a:txBody>
                  <a:tcPr marL="96819" marR="96819"/>
                </a:tc>
              </a:tr>
              <a:tr h="370840">
                <a:tc>
                  <a:txBody>
                    <a:bodyPr/>
                    <a:lstStyle/>
                    <a:p>
                      <a:r>
                        <a:rPr kumimoji="0" lang="tr-TR" b="1" i="0" kern="1200" dirty="0" err="1" smtClean="0">
                          <a:solidFill>
                            <a:schemeClr val="dk1"/>
                          </a:solidFill>
                          <a:latin typeface="+mn-lt"/>
                          <a:ea typeface="+mn-ea"/>
                          <a:cs typeface="+mn-cs"/>
                        </a:rPr>
                        <a:t>It</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O (cansız/hayvan)</a:t>
                      </a:r>
                      <a:endParaRPr lang="tr-TR" dirty="0"/>
                    </a:p>
                  </a:txBody>
                  <a:tcPr marL="96819" marR="96819"/>
                </a:tc>
                <a:tc>
                  <a:txBody>
                    <a:bodyPr/>
                    <a:lstStyle/>
                    <a:p>
                      <a:r>
                        <a:rPr kumimoji="0" lang="tr-TR" b="1" i="0" kern="1200" dirty="0" err="1" smtClean="0">
                          <a:solidFill>
                            <a:schemeClr val="dk1"/>
                          </a:solidFill>
                          <a:latin typeface="+mn-lt"/>
                          <a:ea typeface="+mn-ea"/>
                          <a:cs typeface="+mn-cs"/>
                        </a:rPr>
                        <a:t>It</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Onu/Ona</a:t>
                      </a:r>
                      <a:endParaRPr lang="tr-TR" dirty="0"/>
                    </a:p>
                  </a:txBody>
                  <a:tcPr marL="96819" marR="96819"/>
                </a:tc>
                <a:tc>
                  <a:txBody>
                    <a:bodyPr/>
                    <a:lstStyle/>
                    <a:p>
                      <a:r>
                        <a:rPr kumimoji="0" lang="tr-TR" b="1" i="0" kern="1200" dirty="0" err="1" smtClean="0">
                          <a:solidFill>
                            <a:schemeClr val="dk1"/>
                          </a:solidFill>
                          <a:latin typeface="+mn-lt"/>
                          <a:ea typeface="+mn-ea"/>
                          <a:cs typeface="+mn-cs"/>
                        </a:rPr>
                        <a:t>Its</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Onun</a:t>
                      </a:r>
                      <a:endParaRPr lang="tr-TR" dirty="0"/>
                    </a:p>
                  </a:txBody>
                  <a:tcPr marL="96819" marR="96819"/>
                </a:tc>
              </a:tr>
              <a:tr h="370840">
                <a:tc>
                  <a:txBody>
                    <a:bodyPr/>
                    <a:lstStyle/>
                    <a:p>
                      <a:r>
                        <a:rPr kumimoji="0" lang="tr-TR" b="1" i="0" kern="1200" dirty="0" err="1" smtClean="0">
                          <a:solidFill>
                            <a:schemeClr val="dk1"/>
                          </a:solidFill>
                          <a:latin typeface="+mn-lt"/>
                          <a:ea typeface="+mn-ea"/>
                          <a:cs typeface="+mn-cs"/>
                        </a:rPr>
                        <a:t>We</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Biz</a:t>
                      </a:r>
                      <a:endParaRPr lang="tr-TR" dirty="0"/>
                    </a:p>
                  </a:txBody>
                  <a:tcPr marL="96819" marR="96819"/>
                </a:tc>
                <a:tc>
                  <a:txBody>
                    <a:bodyPr/>
                    <a:lstStyle/>
                    <a:p>
                      <a:r>
                        <a:rPr kumimoji="0" lang="tr-TR" b="1" i="0" kern="1200" dirty="0" smtClean="0">
                          <a:solidFill>
                            <a:schemeClr val="dk1"/>
                          </a:solidFill>
                          <a:latin typeface="+mn-lt"/>
                          <a:ea typeface="+mn-ea"/>
                          <a:cs typeface="+mn-cs"/>
                        </a:rPr>
                        <a:t>Us </a:t>
                      </a:r>
                      <a:r>
                        <a:rPr kumimoji="0" lang="tr-TR" b="0" i="0" kern="1200" dirty="0" smtClean="0">
                          <a:solidFill>
                            <a:schemeClr val="dk1"/>
                          </a:solidFill>
                          <a:latin typeface="+mn-lt"/>
                          <a:ea typeface="+mn-ea"/>
                          <a:cs typeface="+mn-cs"/>
                        </a:rPr>
                        <a:t>Bizi/Bize</a:t>
                      </a:r>
                      <a:endParaRPr lang="tr-TR" dirty="0"/>
                    </a:p>
                  </a:txBody>
                  <a:tcPr marL="96819" marR="96819"/>
                </a:tc>
                <a:tc>
                  <a:txBody>
                    <a:bodyPr/>
                    <a:lstStyle/>
                    <a:p>
                      <a:r>
                        <a:rPr kumimoji="0" lang="tr-TR" b="1" i="0" kern="1200" dirty="0" err="1" smtClean="0">
                          <a:solidFill>
                            <a:schemeClr val="dk1"/>
                          </a:solidFill>
                          <a:latin typeface="+mn-lt"/>
                          <a:ea typeface="+mn-ea"/>
                          <a:cs typeface="+mn-cs"/>
                        </a:rPr>
                        <a:t>Our</a:t>
                      </a:r>
                      <a:r>
                        <a:rPr kumimoji="0" lang="tr-TR" b="1" i="0" kern="1200" dirty="0" smtClean="0">
                          <a:solidFill>
                            <a:schemeClr val="dk1"/>
                          </a:solidFill>
                          <a:latin typeface="+mn-lt"/>
                          <a:ea typeface="+mn-ea"/>
                          <a:cs typeface="+mn-cs"/>
                        </a:rPr>
                        <a:t> Bizim</a:t>
                      </a:r>
                      <a:endParaRPr lang="tr-TR" dirty="0"/>
                    </a:p>
                  </a:txBody>
                  <a:tcPr marL="96819" marR="96819"/>
                </a:tc>
              </a:tr>
              <a:tr h="370840">
                <a:tc>
                  <a:txBody>
                    <a:bodyPr/>
                    <a:lstStyle/>
                    <a:p>
                      <a:r>
                        <a:rPr kumimoji="0" lang="tr-TR" b="1" i="0" kern="1200" dirty="0" err="1" smtClean="0">
                          <a:solidFill>
                            <a:schemeClr val="dk1"/>
                          </a:solidFill>
                          <a:latin typeface="+mn-lt"/>
                          <a:ea typeface="+mn-ea"/>
                          <a:cs typeface="+mn-cs"/>
                        </a:rPr>
                        <a:t>You</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Siz</a:t>
                      </a:r>
                      <a:endParaRPr lang="tr-TR" dirty="0"/>
                    </a:p>
                  </a:txBody>
                  <a:tcPr marL="96819" marR="96819"/>
                </a:tc>
                <a:tc>
                  <a:txBody>
                    <a:bodyPr/>
                    <a:lstStyle/>
                    <a:p>
                      <a:r>
                        <a:rPr kumimoji="0" lang="tr-TR" b="1" i="0" kern="1200" dirty="0" err="1" smtClean="0">
                          <a:solidFill>
                            <a:schemeClr val="dk1"/>
                          </a:solidFill>
                          <a:latin typeface="+mn-lt"/>
                          <a:ea typeface="+mn-ea"/>
                          <a:cs typeface="+mn-cs"/>
                        </a:rPr>
                        <a:t>You</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Sizi/Size</a:t>
                      </a:r>
                      <a:endParaRPr lang="tr-TR" dirty="0"/>
                    </a:p>
                  </a:txBody>
                  <a:tcPr marL="96819" marR="96819"/>
                </a:tc>
                <a:tc>
                  <a:txBody>
                    <a:bodyPr/>
                    <a:lstStyle/>
                    <a:p>
                      <a:r>
                        <a:rPr kumimoji="0" lang="tr-TR" b="1" i="0" kern="1200" dirty="0" err="1" smtClean="0">
                          <a:solidFill>
                            <a:schemeClr val="dk1"/>
                          </a:solidFill>
                          <a:latin typeface="+mn-lt"/>
                          <a:ea typeface="+mn-ea"/>
                          <a:cs typeface="+mn-cs"/>
                        </a:rPr>
                        <a:t>Your</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Sizin</a:t>
                      </a:r>
                      <a:endParaRPr lang="tr-TR" dirty="0"/>
                    </a:p>
                  </a:txBody>
                  <a:tcPr marL="96819" marR="96819"/>
                </a:tc>
              </a:tr>
              <a:tr h="370840">
                <a:tc>
                  <a:txBody>
                    <a:bodyPr/>
                    <a:lstStyle/>
                    <a:p>
                      <a:r>
                        <a:rPr kumimoji="0" lang="tr-TR" b="1" i="0" kern="1200" dirty="0" err="1" smtClean="0">
                          <a:solidFill>
                            <a:schemeClr val="dk1"/>
                          </a:solidFill>
                          <a:latin typeface="+mn-lt"/>
                          <a:ea typeface="+mn-ea"/>
                          <a:cs typeface="+mn-cs"/>
                        </a:rPr>
                        <a:t>They</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Onlar</a:t>
                      </a:r>
                      <a:endParaRPr lang="tr-TR" dirty="0"/>
                    </a:p>
                  </a:txBody>
                  <a:tcPr marL="96819" marR="96819"/>
                </a:tc>
                <a:tc>
                  <a:txBody>
                    <a:bodyPr/>
                    <a:lstStyle/>
                    <a:p>
                      <a:r>
                        <a:rPr kumimoji="0" lang="tr-TR" b="1" i="0" kern="1200" dirty="0" err="1" smtClean="0">
                          <a:solidFill>
                            <a:schemeClr val="dk1"/>
                          </a:solidFill>
                          <a:latin typeface="+mn-lt"/>
                          <a:ea typeface="+mn-ea"/>
                          <a:cs typeface="+mn-cs"/>
                        </a:rPr>
                        <a:t>Them</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Onları/Onlara</a:t>
                      </a:r>
                      <a:endParaRPr lang="tr-TR" dirty="0"/>
                    </a:p>
                  </a:txBody>
                  <a:tcPr marL="96819" marR="96819"/>
                </a:tc>
                <a:tc>
                  <a:txBody>
                    <a:bodyPr/>
                    <a:lstStyle/>
                    <a:p>
                      <a:r>
                        <a:rPr kumimoji="0" lang="tr-TR" b="1" i="0" kern="1200" dirty="0" err="1" smtClean="0">
                          <a:solidFill>
                            <a:schemeClr val="dk1"/>
                          </a:solidFill>
                          <a:latin typeface="+mn-lt"/>
                          <a:ea typeface="+mn-ea"/>
                          <a:cs typeface="+mn-cs"/>
                        </a:rPr>
                        <a:t>Their</a:t>
                      </a:r>
                      <a:r>
                        <a:rPr kumimoji="0" lang="tr-TR" b="1" i="0" kern="1200" dirty="0" smtClean="0">
                          <a:solidFill>
                            <a:schemeClr val="dk1"/>
                          </a:solidFill>
                          <a:latin typeface="+mn-lt"/>
                          <a:ea typeface="+mn-ea"/>
                          <a:cs typeface="+mn-cs"/>
                        </a:rPr>
                        <a:t> </a:t>
                      </a:r>
                      <a:r>
                        <a:rPr kumimoji="0" lang="tr-TR" b="0" i="0" kern="1200" dirty="0" smtClean="0">
                          <a:solidFill>
                            <a:schemeClr val="dk1"/>
                          </a:solidFill>
                          <a:latin typeface="+mn-lt"/>
                          <a:ea typeface="+mn-ea"/>
                          <a:cs typeface="+mn-cs"/>
                        </a:rPr>
                        <a:t>Onların</a:t>
                      </a:r>
                      <a:endParaRPr lang="tr-TR" dirty="0"/>
                    </a:p>
                  </a:txBody>
                  <a:tcPr marL="96819" marR="96819"/>
                </a:tc>
              </a:tr>
            </a:tbl>
          </a:graphicData>
        </a:graphic>
      </p:graphicFrame>
      <p:pic>
        <p:nvPicPr>
          <p:cNvPr id="6" name="5 Resim" descr="kozanbilgi.net.png"/>
          <p:cNvPicPr>
            <a:picLocks noChangeAspect="1"/>
          </p:cNvPicPr>
          <p:nvPr/>
        </p:nvPicPr>
        <p:blipFill>
          <a:blip r:embed="rId2" cstate="print"/>
          <a:stretch>
            <a:fillRect/>
          </a:stretch>
        </p:blipFill>
        <p:spPr>
          <a:xfrm>
            <a:off x="7884368" y="332656"/>
            <a:ext cx="936104" cy="9361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ppt_x</p:attrName>
                                        </p:attrNameLst>
                                      </p:cBhvr>
                                      <p:tavLst>
                                        <p:tav tm="0">
                                          <p:val>
                                            <p:strVal val="#ppt_x"/>
                                          </p:val>
                                        </p:tav>
                                        <p:tav tm="100000">
                                          <p:val>
                                            <p:strVal val="#ppt_x"/>
                                          </p:val>
                                        </p:tav>
                                      </p:tavLst>
                                    </p:anim>
                                    <p:anim calcmode="lin" valueType="num">
                                      <p:cBhvr>
                                        <p:cTn id="9" dur="2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en-US" sz="2400" b="1" dirty="0" smtClean="0">
                <a:solidFill>
                  <a:srgbClr val="FFFF00"/>
                </a:solidFill>
              </a:rPr>
              <a:t>Possessive Adjectives </a:t>
            </a:r>
            <a:r>
              <a:rPr lang="en-US" sz="2400" b="1" dirty="0" smtClean="0">
                <a:solidFill>
                  <a:srgbClr val="FFFF00"/>
                </a:solidFill>
                <a:latin typeface="Verdana"/>
                <a:ea typeface="Verdana"/>
                <a:cs typeface="Verdana"/>
              </a:rPr>
              <a:t>»</a:t>
            </a:r>
            <a:r>
              <a:rPr lang="tr-TR" sz="2400" b="1" dirty="0" smtClean="0">
                <a:solidFill>
                  <a:srgbClr val="FFFF00"/>
                </a:solidFill>
                <a:latin typeface="Verdana"/>
                <a:ea typeface="Verdana"/>
                <a:cs typeface="Verdana"/>
              </a:rPr>
              <a:t> </a:t>
            </a:r>
            <a:r>
              <a:rPr lang="en-US" sz="2400" b="1" dirty="0" smtClean="0">
                <a:solidFill>
                  <a:srgbClr val="FFFF00"/>
                </a:solidFill>
              </a:rPr>
              <a:t>Possessive </a:t>
            </a:r>
            <a:r>
              <a:rPr lang="tr-TR" sz="2400" b="1" dirty="0" err="1" smtClean="0">
                <a:solidFill>
                  <a:srgbClr val="FFFF00"/>
                </a:solidFill>
              </a:rPr>
              <a:t>Case</a:t>
            </a:r>
            <a:endParaRPr lang="tr-TR" sz="2400" dirty="0">
              <a:solidFill>
                <a:srgbClr val="FFFF00"/>
              </a:solidFill>
            </a:endParaRPr>
          </a:p>
        </p:txBody>
      </p:sp>
      <p:sp>
        <p:nvSpPr>
          <p:cNvPr id="3" name="2 İçerik Yer Tutucusu"/>
          <p:cNvSpPr>
            <a:spLocks noGrp="1"/>
          </p:cNvSpPr>
          <p:nvPr>
            <p:ph idx="1"/>
          </p:nvPr>
        </p:nvSpPr>
        <p:spPr/>
        <p:txBody>
          <a:bodyPr>
            <a:normAutofit fontScale="85000" lnSpcReduction="20000"/>
          </a:bodyPr>
          <a:lstStyle/>
          <a:p>
            <a:r>
              <a:rPr lang="tr-TR" b="1" dirty="0" smtClean="0"/>
              <a:t>► İyelik zamirleri asla tek başına kullanılamaz. Kendilerinden sonra mutlaka bir isim gelmesi gerekir. Yani iyelik sıfatları bir isimle birlikte kullanılırlar ve isimden önce gelerek ismi nitelerler.</a:t>
            </a:r>
            <a:endParaRPr lang="tr-TR" dirty="0" smtClean="0"/>
          </a:p>
          <a:p>
            <a:r>
              <a:rPr lang="tr-TR" dirty="0" smtClean="0"/>
              <a:t>En çok aşina olduğumuz cümlelerle bu duruma bir örnek verelim.</a:t>
            </a:r>
          </a:p>
          <a:p>
            <a:r>
              <a:rPr lang="tr-TR" b="1" dirty="0" smtClean="0"/>
              <a:t>A :</a:t>
            </a:r>
            <a:r>
              <a:rPr lang="tr-TR" dirty="0" smtClean="0"/>
              <a:t> </a:t>
            </a:r>
            <a:r>
              <a:rPr lang="tr-TR" dirty="0" err="1" smtClean="0"/>
              <a:t>What</a:t>
            </a:r>
            <a:r>
              <a:rPr lang="tr-TR" dirty="0" smtClean="0"/>
              <a:t> is </a:t>
            </a:r>
            <a:r>
              <a:rPr lang="tr-TR" b="1" dirty="0" err="1" smtClean="0"/>
              <a:t>your</a:t>
            </a:r>
            <a:r>
              <a:rPr lang="tr-TR" dirty="0" smtClean="0"/>
              <a:t> name ?</a:t>
            </a:r>
            <a:br>
              <a:rPr lang="tr-TR" dirty="0" smtClean="0"/>
            </a:br>
            <a:r>
              <a:rPr lang="tr-TR" b="1" dirty="0" smtClean="0"/>
              <a:t>B:</a:t>
            </a:r>
            <a:r>
              <a:rPr lang="tr-TR" dirty="0" smtClean="0"/>
              <a:t>  </a:t>
            </a:r>
            <a:r>
              <a:rPr lang="tr-TR" b="1" dirty="0" err="1" smtClean="0"/>
              <a:t>My</a:t>
            </a:r>
            <a:r>
              <a:rPr lang="tr-TR" dirty="0" smtClean="0"/>
              <a:t> name is </a:t>
            </a:r>
            <a:r>
              <a:rPr lang="tr-TR" dirty="0" err="1" smtClean="0"/>
              <a:t>Sue</a:t>
            </a:r>
            <a:r>
              <a:rPr lang="tr-TR" dirty="0" smtClean="0"/>
              <a:t>.</a:t>
            </a:r>
          </a:p>
          <a:p>
            <a:r>
              <a:rPr lang="tr-TR" dirty="0" smtClean="0"/>
              <a:t>Bu örnekte, “</a:t>
            </a:r>
            <a:r>
              <a:rPr lang="tr-TR" b="1" dirty="0" err="1" smtClean="0"/>
              <a:t>your</a:t>
            </a:r>
            <a:r>
              <a:rPr lang="tr-TR" dirty="0" smtClean="0"/>
              <a:t>” ve “</a:t>
            </a:r>
            <a:r>
              <a:rPr lang="tr-TR" b="1" dirty="0" err="1" smtClean="0"/>
              <a:t>my</a:t>
            </a:r>
            <a:r>
              <a:rPr lang="tr-TR" dirty="0" smtClean="0"/>
              <a:t>” kelimeleri öncesinde geldikleri ismin (</a:t>
            </a:r>
            <a:r>
              <a:rPr lang="tr-TR" b="1" dirty="0" smtClean="0"/>
              <a:t>name</a:t>
            </a:r>
            <a:r>
              <a:rPr lang="tr-TR" dirty="0" smtClean="0"/>
              <a:t>) kime ait olduğu bilgisini verdi.</a:t>
            </a:r>
          </a:p>
          <a:p>
            <a:pPr>
              <a:buNone/>
            </a:pPr>
            <a:endParaRPr lang="tr-TR" dirty="0"/>
          </a:p>
        </p:txBody>
      </p:sp>
      <p:pic>
        <p:nvPicPr>
          <p:cNvPr id="5" name="4 Resim" descr="kozanbilgi.net.png"/>
          <p:cNvPicPr>
            <a:picLocks noChangeAspect="1"/>
          </p:cNvPicPr>
          <p:nvPr/>
        </p:nvPicPr>
        <p:blipFill>
          <a:blip r:embed="rId2" cstate="print"/>
          <a:stretch>
            <a:fillRect/>
          </a:stretch>
        </p:blipFill>
        <p:spPr>
          <a:xfrm>
            <a:off x="7884368" y="332656"/>
            <a:ext cx="936104" cy="9361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7800"/>
                            </p:stCondLst>
                            <p:childTnLst>
                              <p:par>
                                <p:cTn id="11" presetID="42" presetClass="entr" presetSubtype="0" fill="hold" grpId="0" nodeType="afterEffect">
                                  <p:stCondLst>
                                    <p:cond delay="0"/>
                                  </p:stCondLst>
                                  <p:iterate type="wd">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1800"/>
                            </p:stCondLst>
                            <p:childTnLst>
                              <p:par>
                                <p:cTn id="17" presetID="42" presetClass="entr" presetSubtype="0" fill="hold" grpId="0" nodeType="afterEffect">
                                  <p:stCondLst>
                                    <p:cond delay="0"/>
                                  </p:stCondLst>
                                  <p:iterate type="wd">
                                    <p:tmPct val="10000"/>
                                  </p:iterate>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6400"/>
                            </p:stCondLst>
                            <p:childTnLst>
                              <p:par>
                                <p:cTn id="23" presetID="42" presetClass="entr" presetSubtype="0" fill="hold" grpId="0" nodeType="afterEffect">
                                  <p:stCondLst>
                                    <p:cond delay="0"/>
                                  </p:stCondLst>
                                  <p:iterate type="wd">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en-US" sz="2400" b="1" dirty="0" smtClean="0">
                <a:solidFill>
                  <a:srgbClr val="FFFF00"/>
                </a:solidFill>
              </a:rPr>
              <a:t>Possessive Adjectives </a:t>
            </a:r>
            <a:r>
              <a:rPr lang="en-US" sz="2400" b="1" dirty="0" smtClean="0">
                <a:solidFill>
                  <a:srgbClr val="FFFF00"/>
                </a:solidFill>
                <a:latin typeface="Verdana"/>
                <a:ea typeface="Verdana"/>
                <a:cs typeface="Verdana"/>
              </a:rPr>
              <a:t>»</a:t>
            </a:r>
            <a:r>
              <a:rPr lang="tr-TR" sz="2400" b="1" dirty="0" smtClean="0">
                <a:solidFill>
                  <a:srgbClr val="FFFF00"/>
                </a:solidFill>
                <a:latin typeface="Verdana"/>
                <a:ea typeface="Verdana"/>
                <a:cs typeface="Verdana"/>
              </a:rPr>
              <a:t> </a:t>
            </a:r>
            <a:r>
              <a:rPr lang="en-US" sz="2400" b="1" dirty="0" smtClean="0">
                <a:solidFill>
                  <a:srgbClr val="FFFF00"/>
                </a:solidFill>
              </a:rPr>
              <a:t>Possessive </a:t>
            </a:r>
            <a:r>
              <a:rPr lang="tr-TR" sz="2400" b="1" dirty="0" err="1" smtClean="0">
                <a:solidFill>
                  <a:srgbClr val="FFFF00"/>
                </a:solidFill>
              </a:rPr>
              <a:t>Case</a:t>
            </a:r>
            <a:endParaRPr lang="tr-TR" sz="2400" dirty="0">
              <a:solidFill>
                <a:srgbClr val="FFFF00"/>
              </a:solidFill>
            </a:endParaRPr>
          </a:p>
        </p:txBody>
      </p:sp>
      <p:sp>
        <p:nvSpPr>
          <p:cNvPr id="3" name="2 İçerik Yer Tutucusu"/>
          <p:cNvSpPr>
            <a:spLocks noGrp="1"/>
          </p:cNvSpPr>
          <p:nvPr>
            <p:ph idx="1"/>
          </p:nvPr>
        </p:nvSpPr>
        <p:spPr/>
        <p:txBody>
          <a:bodyPr>
            <a:normAutofit fontScale="85000" lnSpcReduction="20000"/>
          </a:bodyPr>
          <a:lstStyle/>
          <a:p>
            <a:r>
              <a:rPr lang="tr-TR" b="1" dirty="0" smtClean="0"/>
              <a:t>► Bu konuyla ilgili de en çok yapılan hataların başında Türkçe düşünerek cümle yazmak veya söylemek gelir. Aşağıdaki örneği incelerseniz durum netleşecektir.</a:t>
            </a:r>
            <a:endParaRPr lang="tr-TR" dirty="0" smtClean="0"/>
          </a:p>
          <a:p>
            <a:r>
              <a:rPr lang="tr-TR" dirty="0" smtClean="0"/>
              <a:t>Türkçe düşünerek İngilizce konuşmaya çalışan birisi şöyle bir cümle kurabilir.</a:t>
            </a:r>
          </a:p>
          <a:p>
            <a:r>
              <a:rPr lang="tr-TR" b="1" dirty="0" smtClean="0"/>
              <a:t>A</a:t>
            </a:r>
            <a:r>
              <a:rPr lang="tr-TR" dirty="0" smtClean="0"/>
              <a:t>: Hey, </a:t>
            </a:r>
            <a:r>
              <a:rPr lang="tr-TR" dirty="0" err="1" smtClean="0"/>
              <a:t>this</a:t>
            </a:r>
            <a:r>
              <a:rPr lang="tr-TR" dirty="0" smtClean="0"/>
              <a:t> </a:t>
            </a:r>
            <a:r>
              <a:rPr lang="tr-TR" dirty="0" err="1" smtClean="0"/>
              <a:t>pen</a:t>
            </a:r>
            <a:r>
              <a:rPr lang="tr-TR" dirty="0" smtClean="0"/>
              <a:t> is </a:t>
            </a:r>
            <a:r>
              <a:rPr lang="tr-TR" b="1" dirty="0" err="1" smtClean="0"/>
              <a:t>my</a:t>
            </a:r>
            <a:r>
              <a:rPr lang="tr-TR" dirty="0" smtClean="0"/>
              <a:t>. </a:t>
            </a:r>
            <a:r>
              <a:rPr lang="tr-TR" dirty="0" smtClean="0">
                <a:solidFill>
                  <a:srgbClr val="FFFF00"/>
                </a:solidFill>
              </a:rPr>
              <a:t>(Hey, bu kalem </a:t>
            </a:r>
            <a:r>
              <a:rPr lang="tr-TR" b="1" dirty="0" smtClean="0">
                <a:solidFill>
                  <a:srgbClr val="FFFF00"/>
                </a:solidFill>
              </a:rPr>
              <a:t>benim</a:t>
            </a:r>
            <a:r>
              <a:rPr lang="tr-TR" dirty="0" smtClean="0">
                <a:solidFill>
                  <a:srgbClr val="FFFF00"/>
                </a:solidFill>
              </a:rPr>
              <a:t>.)</a:t>
            </a:r>
            <a:r>
              <a:rPr lang="tr-TR" dirty="0" smtClean="0"/>
              <a:t> YANLIŞ !</a:t>
            </a:r>
          </a:p>
          <a:p>
            <a:r>
              <a:rPr lang="tr-TR" dirty="0" smtClean="0"/>
              <a:t>Görüldüğü gibi, </a:t>
            </a:r>
            <a:r>
              <a:rPr lang="tr-TR" dirty="0" err="1" smtClean="0"/>
              <a:t>my</a:t>
            </a:r>
            <a:r>
              <a:rPr lang="tr-TR" dirty="0" smtClean="0"/>
              <a:t> </a:t>
            </a:r>
            <a:r>
              <a:rPr lang="tr-TR" dirty="0" err="1" smtClean="0"/>
              <a:t>Türkçe'de</a:t>
            </a:r>
            <a:r>
              <a:rPr lang="tr-TR" dirty="0" smtClean="0"/>
              <a:t> benim olmak anlamına gelse de, cümle içinde bu şekilde kullanılamaz. Mutlaka sonrasında bir isim gelmek zorundadır.</a:t>
            </a:r>
          </a:p>
          <a:p>
            <a:pPr>
              <a:buNone/>
            </a:pPr>
            <a:endParaRPr lang="tr-TR" dirty="0"/>
          </a:p>
        </p:txBody>
      </p:sp>
      <p:pic>
        <p:nvPicPr>
          <p:cNvPr id="5" name="4 Resim" descr="kozanbilgi.net.png"/>
          <p:cNvPicPr>
            <a:picLocks noChangeAspect="1"/>
          </p:cNvPicPr>
          <p:nvPr/>
        </p:nvPicPr>
        <p:blipFill>
          <a:blip r:embed="rId2" cstate="print"/>
          <a:stretch>
            <a:fillRect/>
          </a:stretch>
        </p:blipFill>
        <p:spPr>
          <a:xfrm>
            <a:off x="7884368" y="332656"/>
            <a:ext cx="936104" cy="9361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3300"/>
                            </p:stCondLst>
                            <p:childTnLst>
                              <p:par>
                                <p:cTn id="11" presetID="42" presetClass="entr" presetSubtype="0" fill="hold" grpId="0" nodeType="afterEffect">
                                  <p:stCondLst>
                                    <p:cond delay="0"/>
                                  </p:stCondLst>
                                  <p:iterate type="wd">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5300"/>
                            </p:stCondLst>
                            <p:childTnLst>
                              <p:par>
                                <p:cTn id="17" presetID="42" presetClass="entr" presetSubtype="0" fill="hold" grpId="0" nodeType="afterEffect">
                                  <p:stCondLst>
                                    <p:cond delay="0"/>
                                  </p:stCondLst>
                                  <p:iterate type="wd">
                                    <p:tmPct val="10000"/>
                                  </p:iterate>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8000"/>
                            </p:stCondLst>
                            <p:childTnLst>
                              <p:par>
                                <p:cTn id="23" presetID="42" presetClass="entr" presetSubtype="0" fill="hold" grpId="0" nodeType="afterEffect">
                                  <p:stCondLst>
                                    <p:cond delay="0"/>
                                  </p:stCondLst>
                                  <p:iterate type="wd">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en-US" sz="2400" b="1" dirty="0" smtClean="0">
                <a:solidFill>
                  <a:srgbClr val="FFFF00"/>
                </a:solidFill>
              </a:rPr>
              <a:t>Possessive Adjectives </a:t>
            </a:r>
            <a:r>
              <a:rPr lang="en-US" sz="2400" b="1" dirty="0" smtClean="0">
                <a:solidFill>
                  <a:srgbClr val="FFFF00"/>
                </a:solidFill>
                <a:latin typeface="Verdana"/>
                <a:ea typeface="Verdana"/>
                <a:cs typeface="Verdana"/>
              </a:rPr>
              <a:t>»</a:t>
            </a:r>
            <a:r>
              <a:rPr lang="tr-TR" sz="2400" b="1" dirty="0" smtClean="0">
                <a:solidFill>
                  <a:srgbClr val="FFFF00"/>
                </a:solidFill>
                <a:latin typeface="Verdana"/>
                <a:ea typeface="Verdana"/>
                <a:cs typeface="Verdana"/>
              </a:rPr>
              <a:t> </a:t>
            </a:r>
            <a:r>
              <a:rPr lang="en-US" sz="2400" b="1" dirty="0" smtClean="0">
                <a:solidFill>
                  <a:srgbClr val="FFFF00"/>
                </a:solidFill>
              </a:rPr>
              <a:t>Possessive </a:t>
            </a:r>
            <a:r>
              <a:rPr lang="tr-TR" sz="2400" b="1" dirty="0" err="1" smtClean="0">
                <a:solidFill>
                  <a:srgbClr val="FFFF00"/>
                </a:solidFill>
              </a:rPr>
              <a:t>Case</a:t>
            </a:r>
            <a:endParaRPr lang="tr-TR" sz="2400" dirty="0">
              <a:solidFill>
                <a:srgbClr val="FFFF00"/>
              </a:solidFill>
            </a:endParaRPr>
          </a:p>
        </p:txBody>
      </p:sp>
      <p:sp>
        <p:nvSpPr>
          <p:cNvPr id="3" name="2 İçerik Yer Tutucusu"/>
          <p:cNvSpPr>
            <a:spLocks noGrp="1"/>
          </p:cNvSpPr>
          <p:nvPr>
            <p:ph idx="1"/>
          </p:nvPr>
        </p:nvSpPr>
        <p:spPr/>
        <p:txBody>
          <a:bodyPr>
            <a:normAutofit fontScale="85000" lnSpcReduction="20000"/>
          </a:bodyPr>
          <a:lstStyle/>
          <a:p>
            <a:r>
              <a:rPr lang="tr-TR" b="1" dirty="0" smtClean="0"/>
              <a:t>► İyelik sıfatları ister tekil olsunlar, ister çoğul olsunlar önemli olan iyelik sıfatından sonra kullanılan isimdir. Bu isim tekilse sıfat tamlaması tekil işlemi görür. İsim çoğulsa bu sıfat tamlaması çoğul işlemi görür.</a:t>
            </a:r>
            <a:endParaRPr lang="tr-TR" dirty="0" smtClean="0"/>
          </a:p>
          <a:p>
            <a:r>
              <a:rPr lang="tr-TR" dirty="0" smtClean="0"/>
              <a:t>- </a:t>
            </a:r>
            <a:r>
              <a:rPr lang="tr-TR" dirty="0" err="1" smtClean="0"/>
              <a:t>My</a:t>
            </a:r>
            <a:r>
              <a:rPr lang="tr-TR" dirty="0" smtClean="0"/>
              <a:t> </a:t>
            </a:r>
            <a:r>
              <a:rPr lang="tr-TR" dirty="0" err="1" smtClean="0"/>
              <a:t>book</a:t>
            </a:r>
            <a:r>
              <a:rPr lang="tr-TR" dirty="0" smtClean="0"/>
              <a:t> is </a:t>
            </a:r>
            <a:r>
              <a:rPr lang="tr-TR" dirty="0" err="1" smtClean="0"/>
              <a:t>blue</a:t>
            </a:r>
            <a:r>
              <a:rPr lang="tr-TR" dirty="0" smtClean="0"/>
              <a:t>. </a:t>
            </a:r>
            <a:r>
              <a:rPr lang="tr-TR" dirty="0" smtClean="0">
                <a:solidFill>
                  <a:srgbClr val="FFFF00"/>
                </a:solidFill>
              </a:rPr>
              <a:t>(Benim kitabım mavidir.)</a:t>
            </a:r>
            <a:r>
              <a:rPr lang="tr-TR" dirty="0" smtClean="0"/>
              <a:t/>
            </a:r>
            <a:br>
              <a:rPr lang="tr-TR" dirty="0" smtClean="0"/>
            </a:br>
            <a:r>
              <a:rPr lang="tr-TR" dirty="0" smtClean="0"/>
              <a:t>- </a:t>
            </a:r>
            <a:r>
              <a:rPr lang="tr-TR" dirty="0" err="1" smtClean="0"/>
              <a:t>My</a:t>
            </a:r>
            <a:r>
              <a:rPr lang="tr-TR" dirty="0" smtClean="0"/>
              <a:t> </a:t>
            </a:r>
            <a:r>
              <a:rPr lang="tr-TR" dirty="0" err="1" smtClean="0"/>
              <a:t>books</a:t>
            </a:r>
            <a:r>
              <a:rPr lang="tr-TR" dirty="0" smtClean="0"/>
              <a:t> </a:t>
            </a:r>
            <a:r>
              <a:rPr lang="tr-TR" dirty="0" err="1" smtClean="0"/>
              <a:t>are</a:t>
            </a:r>
            <a:r>
              <a:rPr lang="tr-TR" dirty="0" smtClean="0"/>
              <a:t> </a:t>
            </a:r>
            <a:r>
              <a:rPr lang="tr-TR" dirty="0" err="1" smtClean="0"/>
              <a:t>blue</a:t>
            </a:r>
            <a:r>
              <a:rPr lang="tr-TR" dirty="0" smtClean="0"/>
              <a:t> </a:t>
            </a:r>
            <a:r>
              <a:rPr lang="tr-TR" dirty="0" smtClean="0">
                <a:solidFill>
                  <a:srgbClr val="FFFF00"/>
                </a:solidFill>
              </a:rPr>
              <a:t>(Benim kitaplarım mavidirler.)</a:t>
            </a:r>
          </a:p>
          <a:p>
            <a:r>
              <a:rPr lang="tr-TR" dirty="0" smtClean="0"/>
              <a:t>- </a:t>
            </a:r>
            <a:r>
              <a:rPr lang="tr-TR" dirty="0" err="1" smtClean="0"/>
              <a:t>Our</a:t>
            </a:r>
            <a:r>
              <a:rPr lang="tr-TR" dirty="0" smtClean="0"/>
              <a:t> </a:t>
            </a:r>
            <a:r>
              <a:rPr lang="tr-TR" dirty="0" err="1" smtClean="0"/>
              <a:t>teacher</a:t>
            </a:r>
            <a:r>
              <a:rPr lang="tr-TR" dirty="0" smtClean="0"/>
              <a:t> is </a:t>
            </a:r>
            <a:r>
              <a:rPr lang="tr-TR" dirty="0" err="1" smtClean="0"/>
              <a:t>good</a:t>
            </a:r>
            <a:r>
              <a:rPr lang="tr-TR" dirty="0" smtClean="0"/>
              <a:t>. </a:t>
            </a:r>
            <a:r>
              <a:rPr lang="tr-TR" dirty="0" smtClean="0">
                <a:solidFill>
                  <a:srgbClr val="FFFF00"/>
                </a:solidFill>
              </a:rPr>
              <a:t>(Bizim öğretmenimiz iyidir.)</a:t>
            </a:r>
            <a:r>
              <a:rPr lang="tr-TR" dirty="0" smtClean="0"/>
              <a:t/>
            </a:r>
            <a:br>
              <a:rPr lang="tr-TR" dirty="0" smtClean="0"/>
            </a:br>
            <a:r>
              <a:rPr lang="tr-TR" dirty="0" smtClean="0"/>
              <a:t>- </a:t>
            </a:r>
            <a:r>
              <a:rPr lang="tr-TR" dirty="0" err="1" smtClean="0"/>
              <a:t>Our</a:t>
            </a:r>
            <a:r>
              <a:rPr lang="tr-TR" dirty="0" smtClean="0"/>
              <a:t> </a:t>
            </a:r>
            <a:r>
              <a:rPr lang="tr-TR" dirty="0" err="1" smtClean="0"/>
              <a:t>teachers</a:t>
            </a:r>
            <a:r>
              <a:rPr lang="tr-TR" dirty="0" smtClean="0"/>
              <a:t> </a:t>
            </a:r>
            <a:r>
              <a:rPr lang="tr-TR" dirty="0" err="1" smtClean="0"/>
              <a:t>are</a:t>
            </a:r>
            <a:r>
              <a:rPr lang="tr-TR" dirty="0" smtClean="0"/>
              <a:t> </a:t>
            </a:r>
            <a:r>
              <a:rPr lang="tr-TR" dirty="0" err="1" smtClean="0"/>
              <a:t>good</a:t>
            </a:r>
            <a:r>
              <a:rPr lang="tr-TR" dirty="0" smtClean="0"/>
              <a:t>. </a:t>
            </a:r>
            <a:r>
              <a:rPr lang="tr-TR" dirty="0" smtClean="0">
                <a:solidFill>
                  <a:srgbClr val="FFFF00"/>
                </a:solidFill>
              </a:rPr>
              <a:t>(Bizim öğretmenlerimiz iyidir.)</a:t>
            </a:r>
          </a:p>
          <a:p>
            <a:pPr>
              <a:buNone/>
            </a:pPr>
            <a:endParaRPr lang="tr-TR" dirty="0"/>
          </a:p>
        </p:txBody>
      </p:sp>
      <p:pic>
        <p:nvPicPr>
          <p:cNvPr id="5" name="4 Resim" descr="kozanbilgi.net.png"/>
          <p:cNvPicPr>
            <a:picLocks noChangeAspect="1"/>
          </p:cNvPicPr>
          <p:nvPr/>
        </p:nvPicPr>
        <p:blipFill>
          <a:blip r:embed="rId2" cstate="print"/>
          <a:stretch>
            <a:fillRect/>
          </a:stretch>
        </p:blipFill>
        <p:spPr>
          <a:xfrm>
            <a:off x="7884368" y="332656"/>
            <a:ext cx="936104" cy="9361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4500"/>
                            </p:stCondLst>
                            <p:childTnLst>
                              <p:par>
                                <p:cTn id="11" presetID="42" presetClass="entr" presetSubtype="0" fill="hold" grpId="0" nodeType="afterEffect">
                                  <p:stCondLst>
                                    <p:cond delay="0"/>
                                  </p:stCondLst>
                                  <p:iterate type="wd">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7500"/>
                            </p:stCondLst>
                            <p:childTnLst>
                              <p:par>
                                <p:cTn id="17" presetID="42" presetClass="entr" presetSubtype="0" fill="hold" grpId="0" nodeType="afterEffect">
                                  <p:stCondLst>
                                    <p:cond delay="0"/>
                                  </p:stCondLst>
                                  <p:iterate type="wd">
                                    <p:tmPct val="10000"/>
                                  </p:iterate>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en-US" sz="2400" b="1" dirty="0" smtClean="0">
                <a:solidFill>
                  <a:srgbClr val="FFFF00"/>
                </a:solidFill>
              </a:rPr>
              <a:t>Possessive Adjectives </a:t>
            </a:r>
            <a:r>
              <a:rPr lang="en-US" sz="2400" b="1" dirty="0" smtClean="0">
                <a:solidFill>
                  <a:srgbClr val="FFFF00"/>
                </a:solidFill>
                <a:latin typeface="Verdana"/>
                <a:ea typeface="Verdana"/>
                <a:cs typeface="Verdana"/>
              </a:rPr>
              <a:t>»</a:t>
            </a:r>
            <a:r>
              <a:rPr lang="tr-TR" sz="2400" b="1" dirty="0" smtClean="0">
                <a:solidFill>
                  <a:srgbClr val="FFFF00"/>
                </a:solidFill>
                <a:latin typeface="Verdana"/>
                <a:ea typeface="Verdana"/>
                <a:cs typeface="Verdana"/>
              </a:rPr>
              <a:t> </a:t>
            </a:r>
            <a:r>
              <a:rPr lang="en-US" sz="2400" b="1" dirty="0" smtClean="0">
                <a:solidFill>
                  <a:srgbClr val="FFFF00"/>
                </a:solidFill>
              </a:rPr>
              <a:t>Possessive </a:t>
            </a:r>
            <a:r>
              <a:rPr lang="tr-TR" sz="2400" b="1" dirty="0" err="1" smtClean="0">
                <a:solidFill>
                  <a:srgbClr val="FFFF00"/>
                </a:solidFill>
              </a:rPr>
              <a:t>Case</a:t>
            </a:r>
            <a:endParaRPr lang="tr-TR" sz="2400" dirty="0">
              <a:solidFill>
                <a:srgbClr val="FFFF00"/>
              </a:solidFill>
            </a:endParaRPr>
          </a:p>
        </p:txBody>
      </p:sp>
      <p:sp>
        <p:nvSpPr>
          <p:cNvPr id="3" name="2 İçerik Yer Tutucusu"/>
          <p:cNvSpPr>
            <a:spLocks noGrp="1"/>
          </p:cNvSpPr>
          <p:nvPr>
            <p:ph idx="1"/>
          </p:nvPr>
        </p:nvSpPr>
        <p:spPr/>
        <p:txBody>
          <a:bodyPr/>
          <a:lstStyle/>
          <a:p>
            <a:r>
              <a:rPr lang="tr-TR" b="1" dirty="0" smtClean="0"/>
              <a:t>EXAMPLES </a:t>
            </a:r>
            <a:r>
              <a:rPr lang="tr-TR" b="1" dirty="0" smtClean="0">
                <a:solidFill>
                  <a:srgbClr val="FFFF00"/>
                </a:solidFill>
              </a:rPr>
              <a:t>(ÖRNEKLER)</a:t>
            </a:r>
            <a:endParaRPr lang="tr-TR" dirty="0" smtClean="0">
              <a:solidFill>
                <a:srgbClr val="FFFF00"/>
              </a:solidFill>
            </a:endParaRPr>
          </a:p>
          <a:p>
            <a:r>
              <a:rPr lang="tr-TR" b="1" dirty="0" smtClean="0"/>
              <a:t>His</a:t>
            </a:r>
            <a:r>
              <a:rPr lang="tr-TR" dirty="0" smtClean="0"/>
              <a:t> </a:t>
            </a:r>
            <a:r>
              <a:rPr lang="tr-TR" dirty="0" err="1" smtClean="0"/>
              <a:t>school</a:t>
            </a:r>
            <a:r>
              <a:rPr lang="tr-TR" dirty="0" smtClean="0"/>
              <a:t> </a:t>
            </a:r>
            <a:r>
              <a:rPr lang="tr-TR" dirty="0" smtClean="0">
                <a:solidFill>
                  <a:srgbClr val="FFFF00"/>
                </a:solidFill>
              </a:rPr>
              <a:t>(</a:t>
            </a:r>
            <a:r>
              <a:rPr lang="tr-TR" b="1" dirty="0" smtClean="0">
                <a:solidFill>
                  <a:srgbClr val="FFFF00"/>
                </a:solidFill>
              </a:rPr>
              <a:t>onun</a:t>
            </a:r>
            <a:r>
              <a:rPr lang="tr-TR" dirty="0" smtClean="0">
                <a:solidFill>
                  <a:srgbClr val="FFFF00"/>
                </a:solidFill>
              </a:rPr>
              <a:t> okulu)</a:t>
            </a:r>
          </a:p>
          <a:p>
            <a:r>
              <a:rPr lang="tr-TR" b="1" dirty="0" smtClean="0"/>
              <a:t>His</a:t>
            </a:r>
            <a:r>
              <a:rPr lang="tr-TR" dirty="0" smtClean="0"/>
              <a:t> </a:t>
            </a:r>
            <a:r>
              <a:rPr lang="tr-TR" dirty="0" err="1" smtClean="0"/>
              <a:t>girlfriend</a:t>
            </a:r>
            <a:r>
              <a:rPr lang="tr-TR" dirty="0" smtClean="0"/>
              <a:t> </a:t>
            </a:r>
            <a:r>
              <a:rPr lang="tr-TR" dirty="0" smtClean="0">
                <a:solidFill>
                  <a:srgbClr val="FFFF00"/>
                </a:solidFill>
              </a:rPr>
              <a:t>(</a:t>
            </a:r>
            <a:r>
              <a:rPr lang="tr-TR" b="1" dirty="0" smtClean="0">
                <a:solidFill>
                  <a:srgbClr val="FFFF00"/>
                </a:solidFill>
              </a:rPr>
              <a:t>onun</a:t>
            </a:r>
            <a:r>
              <a:rPr lang="tr-TR" dirty="0" smtClean="0">
                <a:solidFill>
                  <a:srgbClr val="FFFF00"/>
                </a:solidFill>
              </a:rPr>
              <a:t> kız arkadaşı)</a:t>
            </a:r>
          </a:p>
          <a:p>
            <a:r>
              <a:rPr lang="tr-TR" b="1" dirty="0" smtClean="0"/>
              <a:t>Her</a:t>
            </a:r>
            <a:r>
              <a:rPr lang="tr-TR" dirty="0" smtClean="0"/>
              <a:t> car </a:t>
            </a:r>
            <a:r>
              <a:rPr lang="tr-TR" dirty="0" smtClean="0">
                <a:solidFill>
                  <a:srgbClr val="FFFF00"/>
                </a:solidFill>
              </a:rPr>
              <a:t>(</a:t>
            </a:r>
            <a:r>
              <a:rPr lang="tr-TR" b="1" dirty="0" smtClean="0">
                <a:solidFill>
                  <a:srgbClr val="FFFF00"/>
                </a:solidFill>
              </a:rPr>
              <a:t>onun</a:t>
            </a:r>
            <a:r>
              <a:rPr lang="tr-TR" dirty="0" smtClean="0">
                <a:solidFill>
                  <a:srgbClr val="FFFF00"/>
                </a:solidFill>
              </a:rPr>
              <a:t> arabası)</a:t>
            </a:r>
          </a:p>
          <a:p>
            <a:r>
              <a:rPr lang="tr-TR" b="1" dirty="0" smtClean="0"/>
              <a:t>Her</a:t>
            </a:r>
            <a:r>
              <a:rPr lang="tr-TR" dirty="0" smtClean="0"/>
              <a:t> </a:t>
            </a:r>
            <a:r>
              <a:rPr lang="tr-TR" dirty="0" err="1" smtClean="0"/>
              <a:t>house</a:t>
            </a:r>
            <a:r>
              <a:rPr lang="tr-TR" dirty="0" smtClean="0"/>
              <a:t> </a:t>
            </a:r>
            <a:r>
              <a:rPr lang="tr-TR" dirty="0" smtClean="0">
                <a:solidFill>
                  <a:srgbClr val="FFFF00"/>
                </a:solidFill>
              </a:rPr>
              <a:t>(</a:t>
            </a:r>
            <a:r>
              <a:rPr lang="tr-TR" b="1" dirty="0" smtClean="0">
                <a:solidFill>
                  <a:srgbClr val="FFFF00"/>
                </a:solidFill>
              </a:rPr>
              <a:t>onun</a:t>
            </a:r>
            <a:r>
              <a:rPr lang="tr-TR" dirty="0" smtClean="0">
                <a:solidFill>
                  <a:srgbClr val="FFFF00"/>
                </a:solidFill>
              </a:rPr>
              <a:t> evi)</a:t>
            </a:r>
          </a:p>
          <a:p>
            <a:r>
              <a:rPr lang="tr-TR" b="1" dirty="0" err="1" smtClean="0"/>
              <a:t>Your</a:t>
            </a:r>
            <a:r>
              <a:rPr lang="tr-TR" dirty="0" smtClean="0"/>
              <a:t> </a:t>
            </a:r>
            <a:r>
              <a:rPr lang="tr-TR" dirty="0" err="1" smtClean="0"/>
              <a:t>mother</a:t>
            </a:r>
            <a:r>
              <a:rPr lang="tr-TR" dirty="0" smtClean="0"/>
              <a:t> </a:t>
            </a:r>
            <a:r>
              <a:rPr lang="tr-TR" dirty="0" smtClean="0">
                <a:solidFill>
                  <a:srgbClr val="FFFF00"/>
                </a:solidFill>
              </a:rPr>
              <a:t>(</a:t>
            </a:r>
            <a:r>
              <a:rPr lang="tr-TR" b="1" dirty="0" smtClean="0">
                <a:solidFill>
                  <a:srgbClr val="FFFF00"/>
                </a:solidFill>
              </a:rPr>
              <a:t>senin</a:t>
            </a:r>
            <a:r>
              <a:rPr lang="tr-TR" dirty="0" smtClean="0">
                <a:solidFill>
                  <a:srgbClr val="FFFF00"/>
                </a:solidFill>
              </a:rPr>
              <a:t> annen)</a:t>
            </a:r>
          </a:p>
          <a:p>
            <a:r>
              <a:rPr lang="tr-TR" b="1" dirty="0" err="1" smtClean="0"/>
              <a:t>Your</a:t>
            </a:r>
            <a:r>
              <a:rPr lang="tr-TR" dirty="0" smtClean="0"/>
              <a:t> </a:t>
            </a:r>
            <a:r>
              <a:rPr lang="tr-TR" dirty="0" err="1" smtClean="0"/>
              <a:t>mistake</a:t>
            </a:r>
            <a:r>
              <a:rPr lang="tr-TR" dirty="0" smtClean="0"/>
              <a:t> </a:t>
            </a:r>
            <a:r>
              <a:rPr lang="tr-TR" dirty="0" smtClean="0">
                <a:solidFill>
                  <a:srgbClr val="FFFF00"/>
                </a:solidFill>
              </a:rPr>
              <a:t>(</a:t>
            </a:r>
            <a:r>
              <a:rPr lang="tr-TR" b="1" dirty="0" smtClean="0">
                <a:solidFill>
                  <a:srgbClr val="FFFF00"/>
                </a:solidFill>
              </a:rPr>
              <a:t>senin</a:t>
            </a:r>
            <a:r>
              <a:rPr lang="tr-TR" dirty="0" smtClean="0">
                <a:solidFill>
                  <a:srgbClr val="FFFF00"/>
                </a:solidFill>
              </a:rPr>
              <a:t> hatan)</a:t>
            </a:r>
          </a:p>
          <a:p>
            <a:r>
              <a:rPr lang="tr-TR" b="1" dirty="0" err="1" smtClean="0"/>
              <a:t>Our</a:t>
            </a:r>
            <a:r>
              <a:rPr lang="tr-TR" dirty="0" smtClean="0"/>
              <a:t> </a:t>
            </a:r>
            <a:r>
              <a:rPr lang="tr-TR" dirty="0" err="1" smtClean="0"/>
              <a:t>family</a:t>
            </a:r>
            <a:r>
              <a:rPr lang="tr-TR" dirty="0" smtClean="0"/>
              <a:t> </a:t>
            </a:r>
            <a:r>
              <a:rPr lang="tr-TR" dirty="0" smtClean="0">
                <a:solidFill>
                  <a:srgbClr val="FFFF00"/>
                </a:solidFill>
              </a:rPr>
              <a:t>(</a:t>
            </a:r>
            <a:r>
              <a:rPr lang="tr-TR" b="1" dirty="0" smtClean="0">
                <a:solidFill>
                  <a:srgbClr val="FFFF00"/>
                </a:solidFill>
              </a:rPr>
              <a:t>bizim</a:t>
            </a:r>
            <a:r>
              <a:rPr lang="tr-TR" dirty="0" smtClean="0">
                <a:solidFill>
                  <a:srgbClr val="FFFF00"/>
                </a:solidFill>
              </a:rPr>
              <a:t> ailemiz)</a:t>
            </a:r>
          </a:p>
          <a:p>
            <a:pPr>
              <a:buNone/>
            </a:pPr>
            <a:endParaRPr lang="tr-TR" dirty="0"/>
          </a:p>
        </p:txBody>
      </p:sp>
      <p:pic>
        <p:nvPicPr>
          <p:cNvPr id="5" name="4 Resim" descr="kozanbilgi.net.png"/>
          <p:cNvPicPr>
            <a:picLocks noChangeAspect="1"/>
          </p:cNvPicPr>
          <p:nvPr/>
        </p:nvPicPr>
        <p:blipFill>
          <a:blip r:embed="rId2" cstate="print"/>
          <a:stretch>
            <a:fillRect/>
          </a:stretch>
        </p:blipFill>
        <p:spPr>
          <a:xfrm>
            <a:off x="7884368" y="332656"/>
            <a:ext cx="936104" cy="9361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300"/>
                            </p:stCondLst>
                            <p:childTnLst>
                              <p:par>
                                <p:cTn id="11" presetID="42" presetClass="entr" presetSubtype="0" fill="hold" grpId="0" nodeType="afterEffect">
                                  <p:stCondLst>
                                    <p:cond delay="0"/>
                                  </p:stCondLst>
                                  <p:iterate type="wd">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800"/>
                            </p:stCondLst>
                            <p:childTnLst>
                              <p:par>
                                <p:cTn id="17" presetID="42" presetClass="entr" presetSubtype="0" fill="hold" grpId="0" nodeType="afterEffect">
                                  <p:stCondLst>
                                    <p:cond delay="0"/>
                                  </p:stCondLst>
                                  <p:iterate type="wd">
                                    <p:tmPct val="10000"/>
                                  </p:iterate>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400"/>
                            </p:stCondLst>
                            <p:childTnLst>
                              <p:par>
                                <p:cTn id="23" presetID="42" presetClass="entr" presetSubtype="0" fill="hold" grpId="0" nodeType="afterEffect">
                                  <p:stCondLst>
                                    <p:cond delay="0"/>
                                  </p:stCondLst>
                                  <p:iterate type="wd">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5900"/>
                            </p:stCondLst>
                            <p:childTnLst>
                              <p:par>
                                <p:cTn id="29" presetID="42" presetClass="entr" presetSubtype="0" fill="hold" grpId="0" nodeType="afterEffect">
                                  <p:stCondLst>
                                    <p:cond delay="0"/>
                                  </p:stCondLst>
                                  <p:iterate type="wd">
                                    <p:tmPct val="10000"/>
                                  </p:iterate>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7400"/>
                            </p:stCondLst>
                            <p:childTnLst>
                              <p:par>
                                <p:cTn id="35" presetID="42" presetClass="entr" presetSubtype="0" fill="hold" grpId="0" nodeType="afterEffect">
                                  <p:stCondLst>
                                    <p:cond delay="0"/>
                                  </p:stCondLst>
                                  <p:iterate type="wd">
                                    <p:tmPct val="10000"/>
                                  </p:iterate>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8900"/>
                            </p:stCondLst>
                            <p:childTnLst>
                              <p:par>
                                <p:cTn id="41" presetID="42" presetClass="entr" presetSubtype="0" fill="hold" grpId="0" nodeType="afterEffect">
                                  <p:stCondLst>
                                    <p:cond delay="0"/>
                                  </p:stCondLst>
                                  <p:iterate type="wd">
                                    <p:tmPct val="10000"/>
                                  </p:iterate>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0400"/>
                            </p:stCondLst>
                            <p:childTnLst>
                              <p:par>
                                <p:cTn id="47" presetID="42" presetClass="entr" presetSubtype="0" fill="hold" grpId="0" nodeType="afterEffect">
                                  <p:stCondLst>
                                    <p:cond delay="0"/>
                                  </p:stCondLst>
                                  <p:iterate type="wd">
                                    <p:tmPct val="10000"/>
                                  </p:iterate>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en-US" sz="2400" b="1" dirty="0" smtClean="0">
                <a:solidFill>
                  <a:srgbClr val="FFFF00"/>
                </a:solidFill>
              </a:rPr>
              <a:t>Possessive Adjectives </a:t>
            </a:r>
            <a:r>
              <a:rPr lang="en-US" sz="2400" b="1" dirty="0" smtClean="0">
                <a:solidFill>
                  <a:srgbClr val="FFFF00"/>
                </a:solidFill>
                <a:latin typeface="Verdana"/>
                <a:ea typeface="Verdana"/>
                <a:cs typeface="Verdana"/>
              </a:rPr>
              <a:t>»</a:t>
            </a:r>
            <a:r>
              <a:rPr lang="tr-TR" sz="2400" b="1" dirty="0" smtClean="0">
                <a:solidFill>
                  <a:srgbClr val="FFFF00"/>
                </a:solidFill>
                <a:latin typeface="Verdana"/>
                <a:ea typeface="Verdana"/>
                <a:cs typeface="Verdana"/>
              </a:rPr>
              <a:t> </a:t>
            </a:r>
            <a:r>
              <a:rPr lang="en-US" sz="2400" b="1" dirty="0" smtClean="0">
                <a:solidFill>
                  <a:srgbClr val="FFFF00"/>
                </a:solidFill>
              </a:rPr>
              <a:t>Possessive </a:t>
            </a:r>
            <a:r>
              <a:rPr lang="tr-TR" sz="2400" b="1" dirty="0" err="1" smtClean="0">
                <a:solidFill>
                  <a:srgbClr val="FFFF00"/>
                </a:solidFill>
              </a:rPr>
              <a:t>Case</a:t>
            </a:r>
            <a:endParaRPr lang="tr-TR" sz="2400" dirty="0">
              <a:solidFill>
                <a:srgbClr val="FFFF00"/>
              </a:solidFill>
            </a:endParaRPr>
          </a:p>
        </p:txBody>
      </p:sp>
      <p:sp>
        <p:nvSpPr>
          <p:cNvPr id="3" name="2 İçerik Yer Tutucusu"/>
          <p:cNvSpPr>
            <a:spLocks noGrp="1"/>
          </p:cNvSpPr>
          <p:nvPr>
            <p:ph idx="1"/>
          </p:nvPr>
        </p:nvSpPr>
        <p:spPr/>
        <p:txBody>
          <a:bodyPr/>
          <a:lstStyle/>
          <a:p>
            <a:r>
              <a:rPr lang="tr-TR" b="1" dirty="0" err="1" smtClean="0"/>
              <a:t>Our</a:t>
            </a:r>
            <a:r>
              <a:rPr lang="tr-TR" dirty="0" smtClean="0"/>
              <a:t> </a:t>
            </a:r>
            <a:r>
              <a:rPr lang="tr-TR" dirty="0" err="1" smtClean="0"/>
              <a:t>living</a:t>
            </a:r>
            <a:r>
              <a:rPr lang="tr-TR" dirty="0" smtClean="0"/>
              <a:t> </a:t>
            </a:r>
            <a:r>
              <a:rPr lang="tr-TR" dirty="0" err="1" smtClean="0"/>
              <a:t>room</a:t>
            </a:r>
            <a:r>
              <a:rPr lang="tr-TR" dirty="0" smtClean="0"/>
              <a:t> </a:t>
            </a:r>
            <a:r>
              <a:rPr lang="tr-TR" dirty="0" smtClean="0">
                <a:solidFill>
                  <a:srgbClr val="FFFF00"/>
                </a:solidFill>
              </a:rPr>
              <a:t>(</a:t>
            </a:r>
            <a:r>
              <a:rPr lang="tr-TR" b="1" dirty="0" smtClean="0">
                <a:solidFill>
                  <a:srgbClr val="FFFF00"/>
                </a:solidFill>
              </a:rPr>
              <a:t>bizim</a:t>
            </a:r>
            <a:r>
              <a:rPr lang="tr-TR" dirty="0" smtClean="0">
                <a:solidFill>
                  <a:srgbClr val="FFFF00"/>
                </a:solidFill>
              </a:rPr>
              <a:t> oturma odamız)</a:t>
            </a:r>
          </a:p>
          <a:p>
            <a:r>
              <a:rPr lang="tr-TR" b="1" dirty="0" err="1" smtClean="0"/>
              <a:t>Our</a:t>
            </a:r>
            <a:r>
              <a:rPr lang="tr-TR" dirty="0" smtClean="0"/>
              <a:t> </a:t>
            </a:r>
            <a:r>
              <a:rPr lang="tr-TR" dirty="0" err="1" smtClean="0"/>
              <a:t>teacher</a:t>
            </a:r>
            <a:r>
              <a:rPr lang="tr-TR" dirty="0" smtClean="0"/>
              <a:t> </a:t>
            </a:r>
            <a:r>
              <a:rPr lang="tr-TR" dirty="0" smtClean="0">
                <a:solidFill>
                  <a:srgbClr val="FFFF00"/>
                </a:solidFill>
              </a:rPr>
              <a:t>(</a:t>
            </a:r>
            <a:r>
              <a:rPr lang="tr-TR" b="1" dirty="0" smtClean="0">
                <a:solidFill>
                  <a:srgbClr val="FFFF00"/>
                </a:solidFill>
              </a:rPr>
              <a:t>bizim</a:t>
            </a:r>
            <a:r>
              <a:rPr lang="tr-TR" dirty="0" smtClean="0">
                <a:solidFill>
                  <a:srgbClr val="FFFF00"/>
                </a:solidFill>
              </a:rPr>
              <a:t> öğretmenimiz)</a:t>
            </a:r>
          </a:p>
          <a:p>
            <a:r>
              <a:rPr lang="tr-TR" b="1" dirty="0" err="1" smtClean="0"/>
              <a:t>Their</a:t>
            </a:r>
            <a:r>
              <a:rPr lang="tr-TR" dirty="0" smtClean="0"/>
              <a:t> </a:t>
            </a:r>
            <a:r>
              <a:rPr lang="tr-TR" dirty="0" err="1" smtClean="0"/>
              <a:t>money</a:t>
            </a:r>
            <a:r>
              <a:rPr lang="tr-TR" dirty="0" smtClean="0"/>
              <a:t> </a:t>
            </a:r>
            <a:r>
              <a:rPr lang="tr-TR" dirty="0" smtClean="0">
                <a:solidFill>
                  <a:srgbClr val="FFFF00"/>
                </a:solidFill>
              </a:rPr>
              <a:t>(</a:t>
            </a:r>
            <a:r>
              <a:rPr lang="tr-TR" b="1" dirty="0" smtClean="0">
                <a:solidFill>
                  <a:srgbClr val="FFFF00"/>
                </a:solidFill>
              </a:rPr>
              <a:t>onların</a:t>
            </a:r>
            <a:r>
              <a:rPr lang="tr-TR" dirty="0" smtClean="0">
                <a:solidFill>
                  <a:srgbClr val="FFFF00"/>
                </a:solidFill>
              </a:rPr>
              <a:t> parası)</a:t>
            </a:r>
          </a:p>
          <a:p>
            <a:r>
              <a:rPr lang="tr-TR" b="1" dirty="0" err="1" smtClean="0"/>
              <a:t>Their</a:t>
            </a:r>
            <a:r>
              <a:rPr lang="tr-TR" dirty="0" smtClean="0"/>
              <a:t> </a:t>
            </a:r>
            <a:r>
              <a:rPr lang="tr-TR" dirty="0" err="1" smtClean="0"/>
              <a:t>table</a:t>
            </a:r>
            <a:r>
              <a:rPr lang="tr-TR" dirty="0" smtClean="0"/>
              <a:t> </a:t>
            </a:r>
            <a:r>
              <a:rPr lang="tr-TR" dirty="0" smtClean="0">
                <a:solidFill>
                  <a:srgbClr val="FFFF00"/>
                </a:solidFill>
              </a:rPr>
              <a:t>(</a:t>
            </a:r>
            <a:r>
              <a:rPr lang="tr-TR" b="1" dirty="0" smtClean="0">
                <a:solidFill>
                  <a:srgbClr val="FFFF00"/>
                </a:solidFill>
              </a:rPr>
              <a:t>onların</a:t>
            </a:r>
            <a:r>
              <a:rPr lang="tr-TR" dirty="0" smtClean="0">
                <a:solidFill>
                  <a:srgbClr val="FFFF00"/>
                </a:solidFill>
              </a:rPr>
              <a:t> masası)</a:t>
            </a:r>
          </a:p>
          <a:p>
            <a:r>
              <a:rPr lang="tr-TR" b="1" dirty="0" err="1" smtClean="0"/>
              <a:t>Their</a:t>
            </a:r>
            <a:r>
              <a:rPr lang="tr-TR" dirty="0" smtClean="0"/>
              <a:t> </a:t>
            </a:r>
            <a:r>
              <a:rPr lang="tr-TR" dirty="0" err="1" smtClean="0"/>
              <a:t>television</a:t>
            </a:r>
            <a:r>
              <a:rPr lang="tr-TR" dirty="0" smtClean="0"/>
              <a:t> </a:t>
            </a:r>
            <a:r>
              <a:rPr lang="tr-TR" dirty="0" smtClean="0">
                <a:solidFill>
                  <a:srgbClr val="FFFF00"/>
                </a:solidFill>
              </a:rPr>
              <a:t>(</a:t>
            </a:r>
            <a:r>
              <a:rPr lang="tr-TR" b="1" dirty="0" smtClean="0">
                <a:solidFill>
                  <a:srgbClr val="FFFF00"/>
                </a:solidFill>
              </a:rPr>
              <a:t>onların</a:t>
            </a:r>
            <a:r>
              <a:rPr lang="tr-TR" dirty="0" smtClean="0">
                <a:solidFill>
                  <a:srgbClr val="FFFF00"/>
                </a:solidFill>
              </a:rPr>
              <a:t> televizyonu)</a:t>
            </a:r>
          </a:p>
          <a:p>
            <a:r>
              <a:rPr lang="tr-TR" b="1" dirty="0" err="1" smtClean="0"/>
              <a:t>My</a:t>
            </a:r>
            <a:r>
              <a:rPr lang="tr-TR" dirty="0" smtClean="0"/>
              <a:t> </a:t>
            </a:r>
            <a:r>
              <a:rPr lang="tr-TR" dirty="0" err="1" smtClean="0"/>
              <a:t>sister</a:t>
            </a:r>
            <a:r>
              <a:rPr lang="tr-TR" dirty="0" smtClean="0"/>
              <a:t> </a:t>
            </a:r>
            <a:r>
              <a:rPr lang="tr-TR" dirty="0" smtClean="0">
                <a:solidFill>
                  <a:srgbClr val="FFFF00"/>
                </a:solidFill>
              </a:rPr>
              <a:t>(</a:t>
            </a:r>
            <a:r>
              <a:rPr lang="tr-TR" b="1" dirty="0" smtClean="0">
                <a:solidFill>
                  <a:srgbClr val="FFFF00"/>
                </a:solidFill>
              </a:rPr>
              <a:t>benim</a:t>
            </a:r>
            <a:r>
              <a:rPr lang="tr-TR" dirty="0" smtClean="0">
                <a:solidFill>
                  <a:srgbClr val="FFFF00"/>
                </a:solidFill>
              </a:rPr>
              <a:t> kız kardeşim)</a:t>
            </a:r>
          </a:p>
          <a:p>
            <a:r>
              <a:rPr lang="tr-TR" b="1" dirty="0" err="1" smtClean="0"/>
              <a:t>My</a:t>
            </a:r>
            <a:r>
              <a:rPr lang="tr-TR" dirty="0" smtClean="0"/>
              <a:t> </a:t>
            </a:r>
            <a:r>
              <a:rPr lang="tr-TR" dirty="0" err="1" smtClean="0"/>
              <a:t>exam</a:t>
            </a:r>
            <a:r>
              <a:rPr lang="tr-TR" dirty="0" smtClean="0"/>
              <a:t> </a:t>
            </a:r>
            <a:r>
              <a:rPr lang="tr-TR" dirty="0" smtClean="0">
                <a:solidFill>
                  <a:srgbClr val="FFFF00"/>
                </a:solidFill>
              </a:rPr>
              <a:t>(</a:t>
            </a:r>
            <a:r>
              <a:rPr lang="tr-TR" b="1" dirty="0" smtClean="0">
                <a:solidFill>
                  <a:srgbClr val="FFFF00"/>
                </a:solidFill>
              </a:rPr>
              <a:t>benim</a:t>
            </a:r>
            <a:r>
              <a:rPr lang="tr-TR" dirty="0" smtClean="0">
                <a:solidFill>
                  <a:srgbClr val="FFFF00"/>
                </a:solidFill>
              </a:rPr>
              <a:t> sınavım)</a:t>
            </a:r>
          </a:p>
          <a:p>
            <a:pPr>
              <a:buNone/>
            </a:pPr>
            <a:endParaRPr lang="tr-TR" dirty="0"/>
          </a:p>
        </p:txBody>
      </p:sp>
      <p:pic>
        <p:nvPicPr>
          <p:cNvPr id="5" name="4 Resim" descr="kozanbilgi.net.png"/>
          <p:cNvPicPr>
            <a:picLocks noChangeAspect="1"/>
          </p:cNvPicPr>
          <p:nvPr/>
        </p:nvPicPr>
        <p:blipFill>
          <a:blip r:embed="rId2" cstate="print"/>
          <a:stretch>
            <a:fillRect/>
          </a:stretch>
        </p:blipFill>
        <p:spPr>
          <a:xfrm>
            <a:off x="7884368" y="332656"/>
            <a:ext cx="936104" cy="9361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3400"/>
                            </p:stCondLst>
                            <p:childTnLst>
                              <p:par>
                                <p:cTn id="11" presetID="42" presetClass="entr" presetSubtype="0" fill="hold" grpId="0" nodeType="afterEffect">
                                  <p:stCondLst>
                                    <p:cond delay="0"/>
                                  </p:stCondLst>
                                  <p:iterate type="wd">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6400"/>
                            </p:stCondLst>
                            <p:childTnLst>
                              <p:par>
                                <p:cTn id="17" presetID="42" presetClass="entr" presetSubtype="0" fill="hold" grpId="0" nodeType="afterEffect">
                                  <p:stCondLst>
                                    <p:cond delay="0"/>
                                  </p:stCondLst>
                                  <p:iterate type="wd">
                                    <p:tmPct val="10000"/>
                                  </p:iterate>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9400"/>
                            </p:stCondLst>
                            <p:childTnLst>
                              <p:par>
                                <p:cTn id="23" presetID="42" presetClass="entr" presetSubtype="0" fill="hold" grpId="0" nodeType="afterEffect">
                                  <p:stCondLst>
                                    <p:cond delay="0"/>
                                  </p:stCondLst>
                                  <p:iterate type="wd">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12400"/>
                            </p:stCondLst>
                            <p:childTnLst>
                              <p:par>
                                <p:cTn id="29" presetID="42" presetClass="entr" presetSubtype="0" fill="hold" grpId="0" nodeType="afterEffect">
                                  <p:stCondLst>
                                    <p:cond delay="0"/>
                                  </p:stCondLst>
                                  <p:iterate type="wd">
                                    <p:tmPct val="10000"/>
                                  </p:iterate>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anim calcmode="lin" valueType="num">
                                      <p:cBhvr>
                                        <p:cTn id="32"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5400"/>
                            </p:stCondLst>
                            <p:childTnLst>
                              <p:par>
                                <p:cTn id="35" presetID="42" presetClass="entr" presetSubtype="0" fill="hold" grpId="0" nodeType="afterEffect">
                                  <p:stCondLst>
                                    <p:cond delay="0"/>
                                  </p:stCondLst>
                                  <p:iterate type="wd">
                                    <p:tmPct val="10000"/>
                                  </p:iterate>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anim calcmode="lin" valueType="num">
                                      <p:cBhvr>
                                        <p:cTn id="38"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8600"/>
                            </p:stCondLst>
                            <p:childTnLst>
                              <p:par>
                                <p:cTn id="41" presetID="42" presetClass="entr" presetSubtype="0" fill="hold" grpId="0" nodeType="afterEffect">
                                  <p:stCondLst>
                                    <p:cond delay="0"/>
                                  </p:stCondLst>
                                  <p:iterate type="wd">
                                    <p:tmPct val="10000"/>
                                  </p:iterate>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2000"/>
                                        <p:tgtEl>
                                          <p:spTgt spid="3">
                                            <p:txEl>
                                              <p:pRg st="6" end="6"/>
                                            </p:txEl>
                                          </p:spTgt>
                                        </p:tgtEl>
                                      </p:cBhvr>
                                    </p:animEffect>
                                    <p:anim calcmode="lin" valueType="num">
                                      <p:cBhvr>
                                        <p:cTn id="44"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en-US" sz="3200" b="1" dirty="0" smtClean="0">
                <a:solidFill>
                  <a:srgbClr val="FFFF00"/>
                </a:solidFill>
              </a:rPr>
              <a:t>Possessive Adjectives (my, his, your)</a:t>
            </a:r>
            <a:r>
              <a:rPr lang="tr-TR" sz="3200" b="1" dirty="0" smtClean="0">
                <a:solidFill>
                  <a:srgbClr val="FFFF00"/>
                </a:solidFill>
              </a:rPr>
              <a:t> </a:t>
            </a:r>
            <a:br>
              <a:rPr lang="tr-TR" sz="3200" b="1" dirty="0" smtClean="0">
                <a:solidFill>
                  <a:srgbClr val="FFFF00"/>
                </a:solidFill>
              </a:rPr>
            </a:br>
            <a:r>
              <a:rPr lang="en-US" sz="3200" b="1" dirty="0" smtClean="0">
                <a:solidFill>
                  <a:srgbClr val="FFFF00"/>
                </a:solidFill>
              </a:rPr>
              <a:t>Possessive </a:t>
            </a:r>
            <a:r>
              <a:rPr lang="tr-TR" sz="3200" b="1" dirty="0" err="1" smtClean="0">
                <a:solidFill>
                  <a:srgbClr val="FFFF00"/>
                </a:solidFill>
              </a:rPr>
              <a:t>Case</a:t>
            </a:r>
            <a:endParaRPr lang="tr-TR" sz="3200" b="1" dirty="0">
              <a:solidFill>
                <a:srgbClr val="FFFF00"/>
              </a:solidFill>
            </a:endParaRPr>
          </a:p>
        </p:txBody>
      </p:sp>
      <p:sp>
        <p:nvSpPr>
          <p:cNvPr id="3" name="2 Alt Başlık"/>
          <p:cNvSpPr>
            <a:spLocks noGrp="1"/>
          </p:cNvSpPr>
          <p:nvPr>
            <p:ph type="subTitle" idx="1"/>
          </p:nvPr>
        </p:nvSpPr>
        <p:spPr>
          <a:xfrm>
            <a:off x="1295400" y="3268960"/>
            <a:ext cx="6400800" cy="1960240"/>
          </a:xfrm>
        </p:spPr>
        <p:txBody>
          <a:bodyPr>
            <a:normAutofit/>
          </a:bodyPr>
          <a:lstStyle/>
          <a:p>
            <a:r>
              <a:rPr lang="tr-TR" sz="3600" b="1" dirty="0" smtClean="0">
                <a:solidFill>
                  <a:srgbClr val="FFFF00"/>
                </a:solidFill>
              </a:rPr>
              <a:t>ADI SOYADI:………….</a:t>
            </a:r>
            <a:endParaRPr lang="tr-TR" sz="3600" b="1" dirty="0" smtClean="0">
              <a:solidFill>
                <a:srgbClr val="FFFF00"/>
              </a:solidFill>
            </a:endParaRPr>
          </a:p>
          <a:p>
            <a:r>
              <a:rPr lang="tr-TR" sz="2000" b="1" dirty="0" smtClean="0">
                <a:latin typeface="Arial" pitchFamily="34" charset="0"/>
                <a:cs typeface="Arial" pitchFamily="34" charset="0"/>
              </a:rPr>
              <a:t>OKULU:</a:t>
            </a:r>
            <a:endParaRPr lang="tr-TR" sz="2000" b="1" dirty="0" smtClean="0">
              <a:latin typeface="Arial" pitchFamily="34" charset="0"/>
              <a:cs typeface="Arial" pitchFamily="34" charset="0"/>
            </a:endParaRPr>
          </a:p>
          <a:p>
            <a:r>
              <a:rPr lang="tr-TR" sz="2000" b="1" dirty="0" smtClean="0">
                <a:latin typeface="Arial" pitchFamily="34" charset="0"/>
                <a:cs typeface="Arial" pitchFamily="34" charset="0"/>
              </a:rPr>
              <a:t>SINIFI:</a:t>
            </a:r>
            <a:endParaRPr lang="tr-TR" sz="2000" b="1" dirty="0" smtClean="0">
              <a:latin typeface="Arial" pitchFamily="34" charset="0"/>
              <a:cs typeface="Arial" pitchFamily="34" charset="0"/>
            </a:endParaRPr>
          </a:p>
          <a:p>
            <a:endParaRPr lang="tr-TR" sz="1100" dirty="0" smtClean="0"/>
          </a:p>
          <a:p>
            <a:endParaRPr lang="tr-TR" sz="1100" dirty="0" smtClean="0"/>
          </a:p>
          <a:p>
            <a:endParaRPr lang="tr-TR" sz="2400" b="1" dirty="0" smtClean="0"/>
          </a:p>
          <a:p>
            <a:endParaRPr lang="tr-TR" sz="1100" dirty="0"/>
          </a:p>
        </p:txBody>
      </p:sp>
      <p:pic>
        <p:nvPicPr>
          <p:cNvPr id="5" name="4 Resim" descr="kozanbilgi.net.png"/>
          <p:cNvPicPr>
            <a:picLocks noChangeAspect="1"/>
          </p:cNvPicPr>
          <p:nvPr/>
        </p:nvPicPr>
        <p:blipFill>
          <a:blip r:embed="rId2" cstate="print"/>
          <a:stretch>
            <a:fillRect/>
          </a:stretch>
        </p:blipFill>
        <p:spPr>
          <a:xfrm>
            <a:off x="4283968" y="5517232"/>
            <a:ext cx="1008112" cy="10081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52</TotalTime>
  <Words>162</Words>
  <Application>Microsoft Office PowerPoint</Application>
  <PresentationFormat>Ekran Gösterisi (4:3)</PresentationFormat>
  <Paragraphs>72</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Döküm</vt:lpstr>
      <vt:lpstr>Possessive Adjectives (my, his, your)  Possessive Case</vt:lpstr>
      <vt:lpstr>Possessive Adjectives » Possessive Case</vt:lpstr>
      <vt:lpstr>Possessive Adjectives » Possessive Case</vt:lpstr>
      <vt:lpstr>Possessive Adjectives » Possessive Case</vt:lpstr>
      <vt:lpstr>Possessive Adjectives » Possessive Case</vt:lpstr>
      <vt:lpstr>Possessive Adjectives » Possessive Case</vt:lpstr>
      <vt:lpstr>Possessive Adjectives » Possessive Case</vt:lpstr>
      <vt:lpstr>Possessive Adjectives » Possessive Case</vt:lpstr>
      <vt:lpstr>Possessive Adjectives (my, his, your)  Possessive Case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Possessive Adjectives (my, his, your)  Possessive Case</dc:title>
  <dc:creator>TÜRKEŞ MANGA</dc:creator>
  <cp:lastModifiedBy>TÜRKEŞ MANGA</cp:lastModifiedBy>
  <cp:revision>3</cp:revision>
  <dcterms:created xsi:type="dcterms:W3CDTF">2016-12-11T11:42:05Z</dcterms:created>
  <dcterms:modified xsi:type="dcterms:W3CDTF">2024-07-28T16:59:49Z</dcterms:modified>
</cp:coreProperties>
</file>