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116" d="100"/>
          <a:sy n="116" d="100"/>
        </p:scale>
        <p:origin x="-14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E80F6-79F8-4C3C-9D05-0CD3BA5402ED}" type="datetimeFigureOut">
              <a:rPr lang="tr-TR"/>
              <a:pPr/>
              <a:t>28.07.2024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44DA92-A7E3-434C-BB0F-BA59A3E2A6D6}" type="slidenum">
              <a:rPr lang="tr-TR"/>
              <a:pPr/>
              <a:t>‹#›</a:t>
            </a:fld>
            <a:endParaRPr lang="tr-TR"/>
          </a:p>
        </p:txBody>
      </p:sp>
    </p:spTree>
    <p:extLst>
      <p:ext uri="{BB962C8B-B14F-4D97-AF65-F5344CB8AC3E}">
        <p14:creationId xmlns="" xmlns:p14="http://schemas.microsoft.com/office/powerpoint/2010/main" val="317910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2</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11</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12</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13</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14</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15</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16</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17</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3</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4</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5</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6</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7</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8</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9</a:t>
            </a:fld>
            <a:endParaRPr lang="tr-TR"/>
          </a:p>
        </p:txBody>
      </p:sp>
    </p:spTree>
    <p:extLst>
      <p:ext uri="{BB962C8B-B14F-4D97-AF65-F5344CB8AC3E}">
        <p14:creationId xmlns="" xmlns:p14="http://schemas.microsoft.com/office/powerpoint/2010/main" val="210271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944DA92-A7E3-434C-BB0F-BA59A3E2A6D6}" type="slidenum">
              <a:rPr lang="tr-TR"/>
              <a:pPr/>
              <a:t>10</a:t>
            </a:fld>
            <a:endParaRPr lang="tr-TR"/>
          </a:p>
        </p:txBody>
      </p:sp>
    </p:spTree>
    <p:extLst>
      <p:ext uri="{BB962C8B-B14F-4D97-AF65-F5344CB8AC3E}">
        <p14:creationId xmlns="" xmlns:p14="http://schemas.microsoft.com/office/powerpoint/2010/main" val="21027127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7/28/2024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7/28/2024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7/28/2024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7/28/2024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7/28/2024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7/28/2024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7/28/2024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7/28/2024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7/28/2024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7/28/2024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7/28/2024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7/28/2024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www.turkedebiyati.org/anadoluda-dini-tasavvufi-turk-edebiyatinin-baslangici-ve-temsilciler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hyperlink" Target="http://www.turkedebiyati.org/tercii_bent.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hyperlink" Target="http://www.turkedebiyati.org/gazel.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turkedebiyati.org/sairler/yunusemre.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jpeg"/><Relationship Id="rId4" Type="http://schemas.openxmlformats.org/officeDocument/2006/relationships/hyperlink" Target="http://www.turkedebiyati.org/seyyid-imadeddin-nesimi.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turkedebiyati.org/anlatimin-ozellikleri.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www.turkedebiyati.org/sultan-veled.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sz="6000" dirty="0" err="1" smtClean="0"/>
              <a:t>Mevlana’NIN</a:t>
            </a:r>
            <a:r>
              <a:rPr lang="tr-TR" sz="6000" dirty="0" smtClean="0"/>
              <a:t> HAYATI,</a:t>
            </a:r>
            <a:br>
              <a:rPr lang="tr-TR" sz="6000" dirty="0" smtClean="0"/>
            </a:br>
            <a:r>
              <a:rPr lang="tr-TR" sz="6000" dirty="0" smtClean="0"/>
              <a:t>ESERLERİ VE </a:t>
            </a:r>
            <a:br>
              <a:rPr lang="tr-TR" sz="6000" dirty="0" smtClean="0"/>
            </a:br>
            <a:r>
              <a:rPr lang="tr-TR" sz="6000" dirty="0" smtClean="0"/>
              <a:t>EDEBİYATA KATKISI </a:t>
            </a:r>
            <a:endParaRPr lang="en-US" sz="6000" dirty="0"/>
          </a:p>
        </p:txBody>
      </p:sp>
      <p:sp>
        <p:nvSpPr>
          <p:cNvPr id="3" name="Subtitle 2"/>
          <p:cNvSpPr>
            <a:spLocks noGrp="1"/>
          </p:cNvSpPr>
          <p:nvPr>
            <p:ph type="subTitle" idx="1"/>
          </p:nvPr>
        </p:nvSpPr>
        <p:spPr/>
        <p:txBody>
          <a:bodyPr/>
          <a:lstStyle/>
          <a:p>
            <a:r>
              <a:rPr lang="tr-TR" dirty="0" smtClean="0"/>
              <a:t>ADI-SOYADI:……………………</a:t>
            </a:r>
            <a:r>
              <a:rPr lang="tr-TR" dirty="0" smtClean="0"/>
              <a:t/>
            </a:r>
            <a:br>
              <a:rPr lang="tr-TR" dirty="0" smtClean="0"/>
            </a:br>
            <a:r>
              <a:rPr lang="tr-TR" dirty="0" smtClean="0"/>
              <a:t>SINIF: </a:t>
            </a:r>
            <a:r>
              <a:rPr lang="tr-TR" dirty="0" smtClean="0"/>
              <a:t>……..   </a:t>
            </a:r>
            <a:r>
              <a:rPr lang="tr-TR" dirty="0" smtClean="0"/>
              <a:t>No: </a:t>
            </a:r>
            <a:r>
              <a:rPr lang="tr-TR" dirty="0" smtClean="0"/>
              <a:t>………  </a:t>
            </a:r>
            <a:r>
              <a:rPr lang="tr-TR" dirty="0" smtClean="0"/>
              <a:t>öğretmen: </a:t>
            </a:r>
            <a:r>
              <a:rPr lang="tr-TR" dirty="0" smtClean="0"/>
              <a:t>…………………..</a:t>
            </a:r>
            <a:endParaRPr lang="en-US" dirty="0"/>
          </a:p>
        </p:txBody>
      </p:sp>
      <p:sp>
        <p:nvSpPr>
          <p:cNvPr id="5" name="4 Metin kutusu"/>
          <p:cNvSpPr txBox="1"/>
          <p:nvPr/>
        </p:nvSpPr>
        <p:spPr>
          <a:xfrm rot="21431491">
            <a:off x="3473050" y="5029490"/>
            <a:ext cx="7556938" cy="369332"/>
          </a:xfrm>
          <a:prstGeom prst="rect">
            <a:avLst/>
          </a:prstGeom>
          <a:noFill/>
        </p:spPr>
        <p:txBody>
          <a:bodyPr wrap="square" rtlCol="0">
            <a:spAutoFit/>
          </a:bodyPr>
          <a:lstStyle/>
          <a:p>
            <a:pPr algn="ctr"/>
            <a:r>
              <a:rPr lang="tr-TR" b="1" dirty="0" smtClean="0">
                <a:solidFill>
                  <a:schemeClr val="bg1"/>
                </a:solidFill>
                <a:latin typeface="Arial Narrow" pitchFamily="34" charset="0"/>
              </a:rPr>
              <a:t>OKUL ADI: ………</a:t>
            </a:r>
            <a:endParaRPr lang="tr-TR" b="1" dirty="0">
              <a:solidFill>
                <a:schemeClr val="bg1"/>
              </a:solidFill>
              <a:latin typeface="Arial Narrow" pitchFamily="34" charset="0"/>
            </a:endParaRPr>
          </a:p>
        </p:txBody>
      </p:sp>
      <p:pic>
        <p:nvPicPr>
          <p:cNvPr id="3074" name="Picture 2" descr="mevlana png ile ilgili görsel sonucu"/>
          <p:cNvPicPr>
            <a:picLocks noChangeAspect="1" noChangeArrowheads="1"/>
          </p:cNvPicPr>
          <p:nvPr/>
        </p:nvPicPr>
        <p:blipFill>
          <a:blip r:embed="rId2"/>
          <a:srcRect/>
          <a:stretch>
            <a:fillRect/>
          </a:stretch>
        </p:blipFill>
        <p:spPr bwMode="auto">
          <a:xfrm rot="21439136">
            <a:off x="841376" y="737143"/>
            <a:ext cx="2735542" cy="3573854"/>
          </a:xfrm>
          <a:prstGeom prst="rect">
            <a:avLst/>
          </a:prstGeom>
          <a:noFill/>
        </p:spPr>
      </p:pic>
      <p:pic>
        <p:nvPicPr>
          <p:cNvPr id="9" name="8 Resim" descr="kozanbilgi.net.png"/>
          <p:cNvPicPr>
            <a:picLocks noChangeAspect="1"/>
          </p:cNvPicPr>
          <p:nvPr/>
        </p:nvPicPr>
        <p:blipFill>
          <a:blip r:embed="rId3"/>
          <a:stretch>
            <a:fillRect/>
          </a:stretch>
        </p:blipFill>
        <p:spPr>
          <a:xfrm rot="21388981">
            <a:off x="4026246" y="4953000"/>
            <a:ext cx="842320" cy="842320"/>
          </a:xfrm>
          <a:prstGeom prst="rect">
            <a:avLst/>
          </a:prstGeom>
        </p:spPr>
      </p:pic>
    </p:spTree>
    <p:extLst>
      <p:ext uri="{BB962C8B-B14F-4D97-AF65-F5344CB8AC3E}">
        <p14:creationId xmlns="" xmlns:p14="http://schemas.microsoft.com/office/powerpoint/2010/main" val="414134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3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900"/>
                            </p:stCondLst>
                            <p:childTnLst>
                              <p:par>
                                <p:cTn id="17" presetID="42" presetClass="entr" presetSubtype="0" fill="hold" grpId="0" nodeType="afterEffect">
                                  <p:stCondLst>
                                    <p:cond delay="0"/>
                                  </p:stCondLst>
                                  <p:iterate type="wd">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1438829"/>
            <a:ext cx="7274859" cy="3139321"/>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Yaşamını "Hamdım, piştim, yandım" sözleri ile özetleyen Mevlâna 17 Aralık 1273 Pazar günü </a:t>
            </a:r>
            <a:r>
              <a:rPr lang="tr-TR" sz="2200" dirty="0" err="1" smtClean="0">
                <a:latin typeface="Tahoma" pitchFamily="34" charset="0"/>
                <a:ea typeface="Tahoma" pitchFamily="34" charset="0"/>
                <a:cs typeface="Tahoma" pitchFamily="34" charset="0"/>
              </a:rPr>
              <a:t>Hakk</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ın</a:t>
            </a:r>
            <a:r>
              <a:rPr lang="tr-TR" sz="2200" dirty="0" smtClean="0">
                <a:latin typeface="Tahoma" pitchFamily="34" charset="0"/>
                <a:ea typeface="Tahoma" pitchFamily="34" charset="0"/>
                <a:cs typeface="Tahoma" pitchFamily="34" charset="0"/>
              </a:rPr>
              <a:t> rahmetine kavuştu. Mevlâna'nın cenaze namazını Mevlâna'nın vasiyeti üzerine </a:t>
            </a:r>
            <a:r>
              <a:rPr lang="tr-TR" sz="2200" dirty="0" err="1" smtClean="0">
                <a:latin typeface="Tahoma" pitchFamily="34" charset="0"/>
                <a:ea typeface="Tahoma" pitchFamily="34" charset="0"/>
                <a:cs typeface="Tahoma" pitchFamily="34" charset="0"/>
              </a:rPr>
              <a:t>Sadreddin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Konevî</a:t>
            </a:r>
            <a:r>
              <a:rPr lang="tr-TR" sz="2200" dirty="0" smtClean="0">
                <a:latin typeface="Tahoma" pitchFamily="34" charset="0"/>
                <a:ea typeface="Tahoma" pitchFamily="34" charset="0"/>
                <a:cs typeface="Tahoma" pitchFamily="34" charset="0"/>
              </a:rPr>
              <a:t> kıldıracaktı. Ancak </a:t>
            </a:r>
            <a:r>
              <a:rPr lang="tr-TR" sz="2200" dirty="0" err="1" smtClean="0">
                <a:latin typeface="Tahoma" pitchFamily="34" charset="0"/>
                <a:ea typeface="Tahoma" pitchFamily="34" charset="0"/>
                <a:cs typeface="Tahoma" pitchFamily="34" charset="0"/>
              </a:rPr>
              <a:t>Sadreddin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Konevî</a:t>
            </a:r>
            <a:r>
              <a:rPr lang="tr-TR" sz="2200" dirty="0" smtClean="0">
                <a:latin typeface="Tahoma" pitchFamily="34" charset="0"/>
                <a:ea typeface="Tahoma" pitchFamily="34" charset="0"/>
                <a:cs typeface="Tahoma" pitchFamily="34" charset="0"/>
              </a:rPr>
              <a:t> çok sevdiği Mevlâna'yı kaybetmeye dayanamayıp cenazede bayıldı. Bunun üzerine, Mevlâna'nın cenaze namazını Kadı </a:t>
            </a:r>
            <a:r>
              <a:rPr lang="tr-TR" sz="2200" dirty="0" err="1" smtClean="0">
                <a:latin typeface="Tahoma" pitchFamily="34" charset="0"/>
                <a:ea typeface="Tahoma" pitchFamily="34" charset="0"/>
                <a:cs typeface="Tahoma" pitchFamily="34" charset="0"/>
              </a:rPr>
              <a:t>Sıraceddin</a:t>
            </a:r>
            <a:r>
              <a:rPr lang="tr-TR" sz="2200" dirty="0" smtClean="0">
                <a:latin typeface="Tahoma" pitchFamily="34" charset="0"/>
                <a:ea typeface="Tahoma" pitchFamily="34" charset="0"/>
                <a:cs typeface="Tahoma" pitchFamily="34" charset="0"/>
              </a:rPr>
              <a:t> kıldırdı.</a:t>
            </a:r>
          </a:p>
          <a:p>
            <a:r>
              <a:rPr lang="tr-TR" sz="2200" dirty="0" smtClean="0">
                <a:latin typeface="Tahoma" pitchFamily="34" charset="0"/>
                <a:ea typeface="Tahoma" pitchFamily="34" charset="0"/>
                <a:cs typeface="Tahoma" pitchFamily="34" charset="0"/>
              </a:rPr>
              <a:t>Mevlâna ölüm gününü yeniden doğuş günü olarak kabul ediyordu. </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1788451"/>
            <a:ext cx="7274859" cy="2462213"/>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O öldüğü zaman sevdiğine yani Allah'ına kavuşacaktı. Onun için Mevlâna ölüm gününe düğün günü veya gelin gecesi manasına gelen "</a:t>
            </a:r>
            <a:r>
              <a:rPr lang="tr-TR" sz="2200" b="1" dirty="0" err="1" smtClean="0">
                <a:latin typeface="Tahoma" pitchFamily="34" charset="0"/>
                <a:ea typeface="Tahoma" pitchFamily="34" charset="0"/>
                <a:cs typeface="Tahoma" pitchFamily="34" charset="0"/>
              </a:rPr>
              <a:t>Şeb</a:t>
            </a:r>
            <a:r>
              <a:rPr lang="tr-TR" sz="2200" b="1" dirty="0" smtClean="0">
                <a:latin typeface="Tahoma" pitchFamily="34" charset="0"/>
                <a:ea typeface="Tahoma" pitchFamily="34" charset="0"/>
                <a:cs typeface="Tahoma" pitchFamily="34" charset="0"/>
              </a:rPr>
              <a:t>-i </a:t>
            </a:r>
            <a:r>
              <a:rPr lang="tr-TR" sz="2200" b="1" dirty="0" err="1" smtClean="0">
                <a:latin typeface="Tahoma" pitchFamily="34" charset="0"/>
                <a:ea typeface="Tahoma" pitchFamily="34" charset="0"/>
                <a:cs typeface="Tahoma" pitchFamily="34" charset="0"/>
              </a:rPr>
              <a:t>Arûs</a:t>
            </a:r>
            <a:r>
              <a:rPr lang="tr-TR" sz="2200" dirty="0" smtClean="0">
                <a:latin typeface="Tahoma" pitchFamily="34" charset="0"/>
                <a:ea typeface="Tahoma" pitchFamily="34" charset="0"/>
                <a:cs typeface="Tahoma" pitchFamily="34" charset="0"/>
              </a:rPr>
              <a:t>" diyordu ve dostlarına ölümünün ardından ah-ah, vah-vah edip ağlamayın diyerek vasiyet ediyordu.</a:t>
            </a:r>
          </a:p>
          <a:p>
            <a:r>
              <a:rPr lang="tr-TR" sz="2200" dirty="0" smtClean="0">
                <a:latin typeface="Tahoma" pitchFamily="34" charset="0"/>
                <a:ea typeface="Tahoma" pitchFamily="34" charset="0"/>
                <a:cs typeface="Tahoma" pitchFamily="34" charset="0"/>
              </a:rPr>
              <a:t>"Ölümümüzden sonra mezarımızı yerde aramayınız! </a:t>
            </a:r>
            <a:br>
              <a:rPr lang="tr-TR" sz="2200" dirty="0" smtClean="0">
                <a:latin typeface="Tahoma" pitchFamily="34" charset="0"/>
                <a:ea typeface="Tahoma" pitchFamily="34" charset="0"/>
                <a:cs typeface="Tahoma" pitchFamily="34" charset="0"/>
              </a:rPr>
            </a:br>
            <a:r>
              <a:rPr lang="tr-TR" sz="2200" dirty="0" smtClean="0">
                <a:latin typeface="Tahoma" pitchFamily="34" charset="0"/>
                <a:ea typeface="Tahoma" pitchFamily="34" charset="0"/>
                <a:cs typeface="Tahoma" pitchFamily="34" charset="0"/>
              </a:rPr>
              <a:t>Bizim mezarımız </a:t>
            </a:r>
            <a:r>
              <a:rPr lang="tr-TR" sz="2200" dirty="0" err="1" smtClean="0">
                <a:latin typeface="Tahoma" pitchFamily="34" charset="0"/>
                <a:ea typeface="Tahoma" pitchFamily="34" charset="0"/>
                <a:cs typeface="Tahoma" pitchFamily="34" charset="0"/>
              </a:rPr>
              <a:t>âriflerin</a:t>
            </a:r>
            <a:r>
              <a:rPr lang="tr-TR" sz="2200" dirty="0" smtClean="0">
                <a:latin typeface="Tahoma" pitchFamily="34" charset="0"/>
                <a:ea typeface="Tahoma" pitchFamily="34" charset="0"/>
                <a:cs typeface="Tahoma" pitchFamily="34" charset="0"/>
              </a:rPr>
              <a:t> gönüllerindedir"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1788451"/>
            <a:ext cx="7274859" cy="2462213"/>
          </a:xfrm>
          <a:prstGeom prst="rect">
            <a:avLst/>
          </a:prstGeom>
          <a:noFill/>
        </p:spPr>
        <p:txBody>
          <a:bodyPr wrap="square" rtlCol="0">
            <a:spAutoFit/>
          </a:bodyPr>
          <a:lstStyle/>
          <a:p>
            <a:r>
              <a:rPr lang="tr-TR" sz="2200" b="1" dirty="0" smtClean="0">
                <a:solidFill>
                  <a:srgbClr val="FF0000"/>
                </a:solidFill>
                <a:latin typeface="Tahoma" pitchFamily="34" charset="0"/>
                <a:ea typeface="Tahoma" pitchFamily="34" charset="0"/>
                <a:cs typeface="Tahoma" pitchFamily="34" charset="0"/>
              </a:rPr>
              <a:t>Edebî Kişiliği ve Eserleri</a:t>
            </a:r>
            <a:endParaRPr lang="tr-TR" sz="2200" dirty="0" smtClean="0">
              <a:solidFill>
                <a:srgbClr val="FF0000"/>
              </a:solidFill>
              <a:latin typeface="Tahoma" pitchFamily="34" charset="0"/>
              <a:ea typeface="Tahoma" pitchFamily="34" charset="0"/>
              <a:cs typeface="Tahoma" pitchFamily="34" charset="0"/>
            </a:endParaRPr>
          </a:p>
          <a:p>
            <a:r>
              <a:rPr lang="tr-TR" sz="2200" dirty="0" err="1" smtClean="0">
                <a:latin typeface="Tahoma" pitchFamily="34" charset="0"/>
                <a:ea typeface="Tahoma" pitchFamily="34" charset="0"/>
                <a:cs typeface="Tahoma" pitchFamily="34" charset="0"/>
              </a:rPr>
              <a:t>Mevlânâ’nın</a:t>
            </a:r>
            <a:r>
              <a:rPr lang="tr-TR" sz="2200" dirty="0" smtClean="0">
                <a:latin typeface="Tahoma" pitchFamily="34" charset="0"/>
                <a:ea typeface="Tahoma" pitchFamily="34" charset="0"/>
                <a:cs typeface="Tahoma" pitchFamily="34" charset="0"/>
              </a:rPr>
              <a:t> âleme ve varlıklara dikkatli bir bakışı vardır. Bu yüzden hemen her şey onun şiirlerine konu olmuştur. Eserlerinde daha çok tasavvufla ilgili konular üzerinde durur. </a:t>
            </a:r>
            <a:r>
              <a:rPr lang="tr-TR" sz="2200" b="1" dirty="0" smtClean="0">
                <a:latin typeface="Tahoma" pitchFamily="34" charset="0"/>
                <a:ea typeface="Tahoma" pitchFamily="34" charset="0"/>
                <a:cs typeface="Tahoma" pitchFamily="34" charset="0"/>
                <a:hlinkClick r:id="rId3"/>
              </a:rPr>
              <a:t>Tasavvuf</a:t>
            </a:r>
            <a:r>
              <a:rPr lang="tr-TR" sz="2200" dirty="0" smtClean="0">
                <a:latin typeface="Tahoma" pitchFamily="34" charset="0"/>
                <a:ea typeface="Tahoma" pitchFamily="34" charset="0"/>
                <a:cs typeface="Tahoma" pitchFamily="34" charset="0"/>
              </a:rPr>
              <a:t>un temel noktası olan “vahdet-i </a:t>
            </a:r>
            <a:r>
              <a:rPr lang="tr-TR" sz="2200" dirty="0" err="1" smtClean="0">
                <a:latin typeface="Tahoma" pitchFamily="34" charset="0"/>
                <a:ea typeface="Tahoma" pitchFamily="34" charset="0"/>
                <a:cs typeface="Tahoma" pitchFamily="34" charset="0"/>
              </a:rPr>
              <a:t>vücûd</a:t>
            </a:r>
            <a:r>
              <a:rPr lang="tr-TR" sz="2200" dirty="0" smtClean="0">
                <a:latin typeface="Tahoma" pitchFamily="34" charset="0"/>
                <a:ea typeface="Tahoma" pitchFamily="34" charset="0"/>
                <a:cs typeface="Tahoma" pitchFamily="34" charset="0"/>
              </a:rPr>
              <a:t>” (varlığın birliği) ve İlahî aşk konularını geniş olarak ele alır.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4"/>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5"/>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1021972"/>
            <a:ext cx="7274859" cy="3816429"/>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Şiirlerinin şekline ve sanat yönüne fazla önem vermediği görülen </a:t>
            </a:r>
            <a:r>
              <a:rPr lang="tr-TR" sz="2200" dirty="0" err="1" smtClean="0">
                <a:latin typeface="Tahoma" pitchFamily="34" charset="0"/>
                <a:ea typeface="Tahoma" pitchFamily="34" charset="0"/>
                <a:cs typeface="Tahoma" pitchFamily="34" charset="0"/>
              </a:rPr>
              <a:t>Mevlânâ’nın</a:t>
            </a:r>
            <a:r>
              <a:rPr lang="tr-TR" sz="2200" dirty="0" smtClean="0">
                <a:latin typeface="Tahoma" pitchFamily="34" charset="0"/>
                <a:ea typeface="Tahoma" pitchFamily="34" charset="0"/>
                <a:cs typeface="Tahoma" pitchFamily="34" charset="0"/>
              </a:rPr>
              <a:t> </a:t>
            </a:r>
            <a:r>
              <a:rPr lang="tr-TR" sz="2200" dirty="0" smtClean="0">
                <a:latin typeface="Tahoma" pitchFamily="34" charset="0"/>
                <a:ea typeface="Tahoma" pitchFamily="34" charset="0"/>
                <a:cs typeface="Tahoma" pitchFamily="34" charset="0"/>
                <a:hlinkClick r:id="rId3"/>
              </a:rPr>
              <a:t>terci-i bend</a:t>
            </a:r>
            <a:r>
              <a:rPr lang="tr-TR" sz="2200" dirty="0" smtClean="0">
                <a:latin typeface="Tahoma" pitchFamily="34" charset="0"/>
                <a:ea typeface="Tahoma" pitchFamily="34" charset="0"/>
                <a:cs typeface="Tahoma" pitchFamily="34" charset="0"/>
              </a:rPr>
              <a:t>inin bentlerindeki beyit sayıları birbirinden farklıdır. Kendine özgü buluş ve anlatımı ile dikkat çeken </a:t>
            </a:r>
            <a:r>
              <a:rPr lang="tr-TR" sz="2200" dirty="0" err="1" smtClean="0">
                <a:latin typeface="Tahoma" pitchFamily="34" charset="0"/>
                <a:ea typeface="Tahoma" pitchFamily="34" charset="0"/>
                <a:cs typeface="Tahoma" pitchFamily="34" charset="0"/>
              </a:rPr>
              <a:t>Mevlânâ</a:t>
            </a:r>
            <a:r>
              <a:rPr lang="tr-TR" sz="2200" dirty="0" smtClean="0">
                <a:latin typeface="Tahoma" pitchFamily="34" charset="0"/>
                <a:ea typeface="Tahoma" pitchFamily="34" charset="0"/>
                <a:cs typeface="Tahoma" pitchFamily="34" charset="0"/>
              </a:rPr>
              <a:t>, şiirlerini özünden ve hissederek söyler. O, dönemin edebî geleneğinden farklı olarak konuları serbest bir şekilde işlemiştir. Farsça yazmakla birlikte şiirinde Türk zevki hemen kendini gösterir. Bazı </a:t>
            </a:r>
            <a:r>
              <a:rPr lang="tr-TR" sz="2200" dirty="0" smtClean="0">
                <a:latin typeface="Tahoma" pitchFamily="34" charset="0"/>
                <a:ea typeface="Tahoma" pitchFamily="34" charset="0"/>
                <a:cs typeface="Tahoma" pitchFamily="34" charset="0"/>
                <a:hlinkClick r:id="rId4"/>
              </a:rPr>
              <a:t>gazel</a:t>
            </a:r>
            <a:r>
              <a:rPr lang="tr-TR" sz="2200" dirty="0" smtClean="0">
                <a:latin typeface="Tahoma" pitchFamily="34" charset="0"/>
                <a:ea typeface="Tahoma" pitchFamily="34" charset="0"/>
                <a:cs typeface="Tahoma" pitchFamily="34" charset="0"/>
              </a:rPr>
              <a:t>leri, </a:t>
            </a:r>
            <a:r>
              <a:rPr lang="tr-TR" sz="2200" dirty="0" err="1" smtClean="0">
                <a:latin typeface="Tahoma" pitchFamily="34" charset="0"/>
                <a:ea typeface="Tahoma" pitchFamily="34" charset="0"/>
                <a:cs typeface="Tahoma" pitchFamily="34" charset="0"/>
              </a:rPr>
              <a:t>musammat</a:t>
            </a:r>
            <a:r>
              <a:rPr lang="tr-TR" sz="2200" dirty="0" smtClean="0">
                <a:latin typeface="Tahoma" pitchFamily="34" charset="0"/>
                <a:ea typeface="Tahoma" pitchFamily="34" charset="0"/>
                <a:cs typeface="Tahoma" pitchFamily="34" charset="0"/>
              </a:rPr>
              <a:t> gazel örnekleri olarak karşımıza çıkar. Mısraların ortada ve sonda </a:t>
            </a:r>
            <a:r>
              <a:rPr lang="tr-TR" sz="2200" dirty="0" err="1" smtClean="0">
                <a:latin typeface="Tahoma" pitchFamily="34" charset="0"/>
                <a:ea typeface="Tahoma" pitchFamily="34" charset="0"/>
                <a:cs typeface="Tahoma" pitchFamily="34" charset="0"/>
              </a:rPr>
              <a:t>kafiyelenerek</a:t>
            </a:r>
            <a:r>
              <a:rPr lang="tr-TR" sz="2200" dirty="0" smtClean="0">
                <a:latin typeface="Tahoma" pitchFamily="34" charset="0"/>
                <a:ea typeface="Tahoma" pitchFamily="34" charset="0"/>
                <a:cs typeface="Tahoma" pitchFamily="34" charset="0"/>
              </a:rPr>
              <a:t> bir </a:t>
            </a:r>
            <a:r>
              <a:rPr lang="tr-TR" sz="2200" dirty="0" err="1" smtClean="0">
                <a:latin typeface="Tahoma" pitchFamily="34" charset="0"/>
                <a:ea typeface="Tahoma" pitchFamily="34" charset="0"/>
                <a:cs typeface="Tahoma" pitchFamily="34" charset="0"/>
              </a:rPr>
              <a:t>beytin</a:t>
            </a:r>
            <a:r>
              <a:rPr lang="tr-TR" sz="2200" dirty="0" smtClean="0">
                <a:latin typeface="Tahoma" pitchFamily="34" charset="0"/>
                <a:ea typeface="Tahoma" pitchFamily="34" charset="0"/>
                <a:cs typeface="Tahoma" pitchFamily="34" charset="0"/>
              </a:rPr>
              <a:t> dört mısra hâline getirilmesi de </a:t>
            </a:r>
            <a:r>
              <a:rPr lang="tr-TR" sz="2200" dirty="0" err="1" smtClean="0">
                <a:latin typeface="Tahoma" pitchFamily="34" charset="0"/>
                <a:ea typeface="Tahoma" pitchFamily="34" charset="0"/>
                <a:cs typeface="Tahoma" pitchFamily="34" charset="0"/>
              </a:rPr>
              <a:t>Mevlânâ</a:t>
            </a:r>
            <a:r>
              <a:rPr lang="tr-TR" sz="2200" dirty="0" smtClean="0">
                <a:latin typeface="Tahoma" pitchFamily="34" charset="0"/>
                <a:ea typeface="Tahoma" pitchFamily="34" charset="0"/>
                <a:cs typeface="Tahoma" pitchFamily="34" charset="0"/>
              </a:rPr>
              <a:t> ile başlamıştır. </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5"/>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6"/>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2366672"/>
            <a:ext cx="7274859" cy="1107996"/>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Bu durum daha sonraki şairlerde özellikle </a:t>
            </a:r>
            <a:r>
              <a:rPr lang="tr-TR" sz="2200" dirty="0" smtClean="0">
                <a:latin typeface="Tahoma" pitchFamily="34" charset="0"/>
                <a:ea typeface="Tahoma" pitchFamily="34" charset="0"/>
                <a:cs typeface="Tahoma" pitchFamily="34" charset="0"/>
                <a:hlinkClick r:id="rId3"/>
              </a:rPr>
              <a:t>Yunus Emre</a:t>
            </a:r>
            <a:r>
              <a:rPr lang="tr-TR" sz="2200" dirty="0" smtClean="0">
                <a:latin typeface="Tahoma" pitchFamily="34" charset="0"/>
                <a:ea typeface="Tahoma" pitchFamily="34" charset="0"/>
                <a:cs typeface="Tahoma" pitchFamily="34" charset="0"/>
              </a:rPr>
              <a:t> ve </a:t>
            </a:r>
            <a:r>
              <a:rPr lang="tr-TR" sz="2200" dirty="0" err="1" smtClean="0">
                <a:latin typeface="Tahoma" pitchFamily="34" charset="0"/>
                <a:ea typeface="Tahoma" pitchFamily="34" charset="0"/>
                <a:cs typeface="Tahoma" pitchFamily="34" charset="0"/>
                <a:hlinkClick r:id="rId4"/>
              </a:rPr>
              <a:t>Nesîmî</a:t>
            </a:r>
            <a:r>
              <a:rPr lang="tr-TR" sz="2200" dirty="0" err="1" smtClean="0">
                <a:latin typeface="Tahoma" pitchFamily="34" charset="0"/>
                <a:ea typeface="Tahoma" pitchFamily="34" charset="0"/>
                <a:cs typeface="Tahoma" pitchFamily="34" charset="0"/>
              </a:rPr>
              <a:t>’de</a:t>
            </a:r>
            <a:r>
              <a:rPr lang="tr-TR" sz="2200" dirty="0" smtClean="0">
                <a:latin typeface="Tahoma" pitchFamily="34" charset="0"/>
                <a:ea typeface="Tahoma" pitchFamily="34" charset="0"/>
                <a:cs typeface="Tahoma" pitchFamily="34" charset="0"/>
              </a:rPr>
              <a:t> yaygın şekilde kendini gösterecek ve Türk şiirinin Eski Türkçeden gelen bir görünümü olacaktır.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5"/>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6"/>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2366672"/>
            <a:ext cx="7274859" cy="1446550"/>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Bizzat </a:t>
            </a:r>
            <a:r>
              <a:rPr lang="tr-TR" sz="2200" dirty="0" err="1" smtClean="0">
                <a:latin typeface="Tahoma" pitchFamily="34" charset="0"/>
                <a:ea typeface="Tahoma" pitchFamily="34" charset="0"/>
                <a:cs typeface="Tahoma" pitchFamily="34" charset="0"/>
              </a:rPr>
              <a:t>Mevlânâ</a:t>
            </a:r>
            <a:r>
              <a:rPr lang="tr-TR" sz="2200" dirty="0" smtClean="0">
                <a:latin typeface="Tahoma" pitchFamily="34" charset="0"/>
                <a:ea typeface="Tahoma" pitchFamily="34" charset="0"/>
                <a:cs typeface="Tahoma" pitchFamily="34" charset="0"/>
              </a:rPr>
              <a:t> eserlerinde </a:t>
            </a:r>
            <a:r>
              <a:rPr lang="tr-TR" sz="2200" dirty="0" err="1" smtClean="0">
                <a:latin typeface="Tahoma" pitchFamily="34" charset="0"/>
                <a:ea typeface="Tahoma" pitchFamily="34" charset="0"/>
                <a:cs typeface="Tahoma" pitchFamily="34" charset="0"/>
              </a:rPr>
              <a:t>Senâî</a:t>
            </a:r>
            <a:r>
              <a:rPr lang="tr-TR" sz="2200" dirty="0" smtClean="0">
                <a:latin typeface="Tahoma" pitchFamily="34" charset="0"/>
                <a:ea typeface="Tahoma" pitchFamily="34" charset="0"/>
                <a:cs typeface="Tahoma" pitchFamily="34" charset="0"/>
              </a:rPr>
              <a:t> ve </a:t>
            </a:r>
            <a:r>
              <a:rPr lang="tr-TR" sz="2200" dirty="0" err="1" smtClean="0">
                <a:latin typeface="Tahoma" pitchFamily="34" charset="0"/>
                <a:ea typeface="Tahoma" pitchFamily="34" charset="0"/>
                <a:cs typeface="Tahoma" pitchFamily="34" charset="0"/>
              </a:rPr>
              <a:t>Attâr’ı</a:t>
            </a:r>
            <a:r>
              <a:rPr lang="tr-TR" sz="2200" dirty="0" smtClean="0">
                <a:latin typeface="Tahoma" pitchFamily="34" charset="0"/>
                <a:ea typeface="Tahoma" pitchFamily="34" charset="0"/>
                <a:cs typeface="Tahoma" pitchFamily="34" charset="0"/>
              </a:rPr>
              <a:t> anmakta ve onlardan beyitler ve görüşler aktarmaktadır. </a:t>
            </a:r>
            <a:r>
              <a:rPr lang="tr-TR" sz="2200" dirty="0" err="1" smtClean="0">
                <a:latin typeface="Tahoma" pitchFamily="34" charset="0"/>
                <a:ea typeface="Tahoma" pitchFamily="34" charset="0"/>
                <a:cs typeface="Tahoma" pitchFamily="34" charset="0"/>
              </a:rPr>
              <a:t>Mevlânâ’nın</a:t>
            </a:r>
            <a:r>
              <a:rPr lang="tr-TR" sz="2200" dirty="0" smtClean="0">
                <a:latin typeface="Tahoma" pitchFamily="34" charset="0"/>
                <a:ea typeface="Tahoma" pitchFamily="34" charset="0"/>
                <a:cs typeface="Tahoma" pitchFamily="34" charset="0"/>
              </a:rPr>
              <a:t> bütün eserlerindeki ana fikir ve bakış tarzı hemen hemen aynıdır denebilir.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1775004"/>
            <a:ext cx="7274859" cy="2800767"/>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Gazellerinde eğitici-öğretici beyitler olduğu gibi, Mesnevî’sinde de heyecan ve coşku dolu beyitler az değildir. Ayrıca bütün eserlerinin arasında bilgi, söyleyiş ve üslup açısından var olan beraberlikler çok belirgindir. Söz başlarındaki edebî girişler dışında sözündeki </a:t>
            </a:r>
            <a:r>
              <a:rPr lang="tr-TR" sz="2200" dirty="0" smtClean="0">
                <a:latin typeface="Tahoma" pitchFamily="34" charset="0"/>
                <a:ea typeface="Tahoma" pitchFamily="34" charset="0"/>
                <a:cs typeface="Tahoma" pitchFamily="34" charset="0"/>
                <a:hlinkClick r:id="rId3"/>
              </a:rPr>
              <a:t>açıklık</a:t>
            </a:r>
            <a:r>
              <a:rPr lang="tr-TR" sz="2200" dirty="0" smtClean="0">
                <a:latin typeface="Tahoma" pitchFamily="34" charset="0"/>
                <a:ea typeface="Tahoma" pitchFamily="34" charset="0"/>
                <a:cs typeface="Tahoma" pitchFamily="34" charset="0"/>
              </a:rPr>
              <a:t> ve içtenlik, konuşma diline olan yakınlık Farsça ve Arapça beyitlerinin, aynı zamanda beyitleri arasındaki Türkçe ve Rumca ifadelerinin ortak özelliğidir.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4"/>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5"/>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74058" y="1169889"/>
            <a:ext cx="7274859" cy="3816429"/>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Onun şiiri, Horasan üslubu veya Türkistan tarzı diye bilinen Moğol öncesi Horasan ve </a:t>
            </a:r>
            <a:r>
              <a:rPr lang="tr-TR" sz="2200" dirty="0" err="1" smtClean="0">
                <a:latin typeface="Tahoma" pitchFamily="34" charset="0"/>
                <a:ea typeface="Tahoma" pitchFamily="34" charset="0"/>
                <a:cs typeface="Tahoma" pitchFamily="34" charset="0"/>
              </a:rPr>
              <a:t>Mâverâünnehir</a:t>
            </a:r>
            <a:r>
              <a:rPr lang="tr-TR" sz="2200" dirty="0" smtClean="0">
                <a:latin typeface="Tahoma" pitchFamily="34" charset="0"/>
                <a:ea typeface="Tahoma" pitchFamily="34" charset="0"/>
                <a:cs typeface="Tahoma" pitchFamily="34" charset="0"/>
              </a:rPr>
              <a:t> şairlerinin üslubunun özelliklerini taşımaktadır.</a:t>
            </a:r>
          </a:p>
          <a:p>
            <a:r>
              <a:rPr lang="tr-TR" sz="2200" dirty="0" smtClean="0">
                <a:latin typeface="Tahoma" pitchFamily="34" charset="0"/>
                <a:ea typeface="Tahoma" pitchFamily="34" charset="0"/>
                <a:cs typeface="Tahoma" pitchFamily="34" charset="0"/>
              </a:rPr>
              <a:t>Mevlana, </a:t>
            </a:r>
            <a:r>
              <a:rPr lang="tr-TR" sz="2200" dirty="0" err="1" smtClean="0">
                <a:latin typeface="Tahoma" pitchFamily="34" charset="0"/>
                <a:ea typeface="Tahoma" pitchFamily="34" charset="0"/>
                <a:cs typeface="Tahoma" pitchFamily="34" charset="0"/>
              </a:rPr>
              <a:t>Hüsâmeddin</a:t>
            </a:r>
            <a:r>
              <a:rPr lang="tr-TR" sz="2200" dirty="0" smtClean="0">
                <a:latin typeface="Tahoma" pitchFamily="34" charset="0"/>
                <a:ea typeface="Tahoma" pitchFamily="34" charset="0"/>
                <a:cs typeface="Tahoma" pitchFamily="34" charset="0"/>
              </a:rPr>
              <a:t> Çelebi’yi Mesnevî’sinde anmış ve eserini ona ithaf ederek ismini </a:t>
            </a:r>
            <a:r>
              <a:rPr lang="tr-TR" sz="2200" dirty="0" err="1" smtClean="0">
                <a:latin typeface="Tahoma" pitchFamily="34" charset="0"/>
                <a:ea typeface="Tahoma" pitchFamily="34" charset="0"/>
                <a:cs typeface="Tahoma" pitchFamily="34" charset="0"/>
              </a:rPr>
              <a:t>Hüsamî</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nâme</a:t>
            </a:r>
            <a:r>
              <a:rPr lang="tr-TR" sz="2200" dirty="0" smtClean="0">
                <a:latin typeface="Tahoma" pitchFamily="34" charset="0"/>
                <a:ea typeface="Tahoma" pitchFamily="34" charset="0"/>
                <a:cs typeface="Tahoma" pitchFamily="34" charset="0"/>
              </a:rPr>
              <a:t> koymuştur.</a:t>
            </a:r>
          </a:p>
          <a:p>
            <a:r>
              <a:rPr lang="tr-TR" sz="2200" dirty="0" smtClean="0">
                <a:latin typeface="Tahoma" pitchFamily="34" charset="0"/>
                <a:ea typeface="Tahoma" pitchFamily="34" charset="0"/>
                <a:cs typeface="Tahoma" pitchFamily="34" charset="0"/>
              </a:rPr>
              <a:t>Şiirin, kafiyenin ve veznin kayıtlarından rahatsız olduğunu, kendisi dile getirmiştir. Hatta kendi ifadesiyle filozof da değildir, şair de.</a:t>
            </a:r>
          </a:p>
          <a:p>
            <a:r>
              <a:rPr lang="tr-TR" sz="2200" dirty="0" err="1" smtClean="0">
                <a:latin typeface="Tahoma" pitchFamily="34" charset="0"/>
                <a:ea typeface="Tahoma" pitchFamily="34" charset="0"/>
                <a:cs typeface="Tahoma" pitchFamily="34" charset="0"/>
              </a:rPr>
              <a:t>Mevlânâ’nın</a:t>
            </a:r>
            <a:r>
              <a:rPr lang="tr-TR" sz="2200" dirty="0" smtClean="0">
                <a:latin typeface="Tahoma" pitchFamily="34" charset="0"/>
                <a:ea typeface="Tahoma" pitchFamily="34" charset="0"/>
                <a:cs typeface="Tahoma" pitchFamily="34" charset="0"/>
              </a:rPr>
              <a:t> en önemli iki eseri, her ikisi de manzum olarak yazılan Mesnevî (Mesnevi-i </a:t>
            </a:r>
            <a:r>
              <a:rPr lang="tr-TR" sz="2200" dirty="0" err="1" smtClean="0">
                <a:latin typeface="Tahoma" pitchFamily="34" charset="0"/>
                <a:ea typeface="Tahoma" pitchFamily="34" charset="0"/>
                <a:cs typeface="Tahoma" pitchFamily="34" charset="0"/>
              </a:rPr>
              <a:t>Ma’nevî</a:t>
            </a:r>
            <a:r>
              <a:rPr lang="tr-TR" sz="2200" dirty="0" smtClean="0">
                <a:latin typeface="Tahoma" pitchFamily="34" charset="0"/>
                <a:ea typeface="Tahoma" pitchFamily="34" charset="0"/>
                <a:cs typeface="Tahoma" pitchFamily="34" charset="0"/>
              </a:rPr>
              <a:t>) ile Divan-ı Kebir'dir.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tr-TR" sz="6000" dirty="0" smtClean="0"/>
              <a:t>BENİ</a:t>
            </a:r>
            <a:br>
              <a:rPr lang="tr-TR" sz="6000" dirty="0" smtClean="0"/>
            </a:br>
            <a:r>
              <a:rPr lang="tr-TR" sz="6000" dirty="0" smtClean="0"/>
              <a:t>DİNLEDİĞİNİZ İÇİN</a:t>
            </a:r>
            <a:br>
              <a:rPr lang="tr-TR" sz="6000" dirty="0" smtClean="0"/>
            </a:br>
            <a:r>
              <a:rPr lang="tr-TR" sz="6000" dirty="0" smtClean="0"/>
              <a:t>TEŞEKKÜR EDERİM</a:t>
            </a:r>
            <a:endParaRPr lang="en-US" sz="6000" dirty="0"/>
          </a:p>
        </p:txBody>
      </p:sp>
      <p:sp>
        <p:nvSpPr>
          <p:cNvPr id="3" name="Subtitle 2"/>
          <p:cNvSpPr>
            <a:spLocks noGrp="1"/>
          </p:cNvSpPr>
          <p:nvPr>
            <p:ph type="subTitle" idx="1"/>
          </p:nvPr>
        </p:nvSpPr>
        <p:spPr/>
        <p:txBody>
          <a:bodyPr/>
          <a:lstStyle/>
          <a:p>
            <a:r>
              <a:rPr lang="tr-TR" dirty="0" smtClean="0"/>
              <a:t>ADI SOYADI:…………….</a:t>
            </a:r>
            <a:r>
              <a:rPr lang="tr-TR" dirty="0" smtClean="0"/>
              <a:t/>
            </a:r>
            <a:br>
              <a:rPr lang="tr-TR" dirty="0" smtClean="0"/>
            </a:br>
            <a:r>
              <a:rPr lang="tr-TR" dirty="0" smtClean="0"/>
              <a:t>SINIF: </a:t>
            </a:r>
            <a:r>
              <a:rPr lang="tr-TR" dirty="0" smtClean="0"/>
              <a:t>……….   </a:t>
            </a:r>
            <a:r>
              <a:rPr lang="tr-TR" dirty="0" smtClean="0"/>
              <a:t>No: </a:t>
            </a:r>
            <a:r>
              <a:rPr lang="tr-TR" dirty="0" smtClean="0"/>
              <a:t>………  </a:t>
            </a:r>
            <a:r>
              <a:rPr lang="tr-TR" dirty="0" smtClean="0"/>
              <a:t>öğretmen: </a:t>
            </a:r>
            <a:r>
              <a:rPr lang="tr-TR" dirty="0" smtClean="0"/>
              <a:t>……………</a:t>
            </a:r>
            <a:endParaRPr lang="en-US" dirty="0"/>
          </a:p>
        </p:txBody>
      </p:sp>
      <p:sp>
        <p:nvSpPr>
          <p:cNvPr id="5" name="4 Metin kutusu"/>
          <p:cNvSpPr txBox="1"/>
          <p:nvPr/>
        </p:nvSpPr>
        <p:spPr>
          <a:xfrm rot="21431491">
            <a:off x="3473050" y="5029490"/>
            <a:ext cx="7556938" cy="369332"/>
          </a:xfrm>
          <a:prstGeom prst="rect">
            <a:avLst/>
          </a:prstGeom>
          <a:noFill/>
        </p:spPr>
        <p:txBody>
          <a:bodyPr wrap="square" rtlCol="0">
            <a:spAutoFit/>
          </a:bodyPr>
          <a:lstStyle/>
          <a:p>
            <a:pPr algn="ctr"/>
            <a:r>
              <a:rPr lang="tr-TR" b="1" dirty="0" smtClean="0">
                <a:solidFill>
                  <a:schemeClr val="bg1"/>
                </a:solidFill>
                <a:latin typeface="Arial Narrow" pitchFamily="34" charset="0"/>
              </a:rPr>
              <a:t>OKUL ADI………..</a:t>
            </a:r>
            <a:endParaRPr lang="tr-TR" b="1" dirty="0">
              <a:solidFill>
                <a:schemeClr val="bg1"/>
              </a:solidFill>
              <a:latin typeface="Arial Narrow" pitchFamily="34" charset="0"/>
            </a:endParaRPr>
          </a:p>
        </p:txBody>
      </p:sp>
      <p:pic>
        <p:nvPicPr>
          <p:cNvPr id="3074" name="Picture 2" descr="mevlana png ile ilgili görsel sonucu"/>
          <p:cNvPicPr>
            <a:picLocks noChangeAspect="1" noChangeArrowheads="1"/>
          </p:cNvPicPr>
          <p:nvPr/>
        </p:nvPicPr>
        <p:blipFill>
          <a:blip r:embed="rId2"/>
          <a:srcRect/>
          <a:stretch>
            <a:fillRect/>
          </a:stretch>
        </p:blipFill>
        <p:spPr bwMode="auto">
          <a:xfrm rot="21439136">
            <a:off x="841376" y="737143"/>
            <a:ext cx="2735542" cy="3573854"/>
          </a:xfrm>
          <a:prstGeom prst="rect">
            <a:avLst/>
          </a:prstGeom>
          <a:noFill/>
        </p:spPr>
      </p:pic>
      <p:pic>
        <p:nvPicPr>
          <p:cNvPr id="8" name="7 Resim" descr="kozanbilgi.net.png"/>
          <p:cNvPicPr>
            <a:picLocks noChangeAspect="1"/>
          </p:cNvPicPr>
          <p:nvPr/>
        </p:nvPicPr>
        <p:blipFill>
          <a:blip r:embed="rId3"/>
          <a:stretch>
            <a:fillRect/>
          </a:stretch>
        </p:blipFill>
        <p:spPr>
          <a:xfrm rot="21388981">
            <a:off x="4026246" y="4953000"/>
            <a:ext cx="842320" cy="842320"/>
          </a:xfrm>
          <a:prstGeom prst="rect">
            <a:avLst/>
          </a:prstGeom>
        </p:spPr>
      </p:pic>
    </p:spTree>
    <p:extLst>
      <p:ext uri="{BB962C8B-B14F-4D97-AF65-F5344CB8AC3E}">
        <p14:creationId xmlns="" xmlns:p14="http://schemas.microsoft.com/office/powerpoint/2010/main" val="414134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2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600"/>
                            </p:stCondLst>
                            <p:childTnLst>
                              <p:par>
                                <p:cTn id="17" presetID="42" presetClass="entr" presetSubtype="0" fill="hold" grpId="0" nodeType="afterEffect">
                                  <p:stCondLst>
                                    <p:cond delay="0"/>
                                  </p:stCondLst>
                                  <p:iterate type="wd">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793376" y="981635"/>
            <a:ext cx="7274859" cy="4154984"/>
          </a:xfrm>
          <a:prstGeom prst="rect">
            <a:avLst/>
          </a:prstGeom>
          <a:noFill/>
        </p:spPr>
        <p:txBody>
          <a:bodyPr wrap="square" rtlCol="0">
            <a:spAutoFit/>
          </a:bodyPr>
          <a:lstStyle/>
          <a:p>
            <a:r>
              <a:rPr lang="tr-TR" sz="2400" b="1" dirty="0" smtClean="0">
                <a:latin typeface="Arial Narrow" pitchFamily="34" charset="0"/>
              </a:rPr>
              <a:t>Mevlana </a:t>
            </a:r>
            <a:r>
              <a:rPr lang="tr-TR" sz="2400" b="1" dirty="0" err="1" smtClean="0">
                <a:latin typeface="Arial Narrow" pitchFamily="34" charset="0"/>
              </a:rPr>
              <a:t>Celaleddin</a:t>
            </a:r>
            <a:r>
              <a:rPr lang="tr-TR" sz="2400" b="1" dirty="0" smtClean="0">
                <a:latin typeface="Arial Narrow" pitchFamily="34" charset="0"/>
              </a:rPr>
              <a:t>-i Rumi (1207 - 1273)</a:t>
            </a:r>
            <a:endParaRPr lang="tr-TR" sz="2400" dirty="0" smtClean="0">
              <a:latin typeface="Arial Narrow" pitchFamily="34" charset="0"/>
            </a:endParaRPr>
          </a:p>
          <a:p>
            <a:r>
              <a:rPr lang="tr-TR" sz="2400" dirty="0" smtClean="0">
                <a:latin typeface="Arial Narrow" pitchFamily="34" charset="0"/>
              </a:rPr>
              <a:t>Mevlâna 30 Eylül 1207 yılında bugün Afganistan sınırları içerisinde yer alan Horasan Ülkesi'nin </a:t>
            </a:r>
            <a:r>
              <a:rPr lang="tr-TR" sz="2400" dirty="0" err="1" smtClean="0">
                <a:latin typeface="Arial Narrow" pitchFamily="34" charset="0"/>
              </a:rPr>
              <a:t>Belh</a:t>
            </a:r>
            <a:r>
              <a:rPr lang="tr-TR" sz="2400" dirty="0" smtClean="0">
                <a:latin typeface="Arial Narrow" pitchFamily="34" charset="0"/>
              </a:rPr>
              <a:t> şehrinde doğmuştur. </a:t>
            </a:r>
            <a:r>
              <a:rPr lang="tr-TR" sz="2400" dirty="0" err="1" smtClean="0">
                <a:latin typeface="Arial Narrow" pitchFamily="34" charset="0"/>
              </a:rPr>
              <a:t>Mevlânâ’nın</a:t>
            </a:r>
            <a:r>
              <a:rPr lang="tr-TR" sz="2400" dirty="0" smtClean="0">
                <a:latin typeface="Arial Narrow" pitchFamily="34" charset="0"/>
              </a:rPr>
              <a:t> asıl adı Muhammed olarak bilinmektedir.</a:t>
            </a:r>
          </a:p>
          <a:p>
            <a:r>
              <a:rPr lang="tr-TR" sz="2400" dirty="0" smtClean="0">
                <a:latin typeface="Arial Narrow" pitchFamily="34" charset="0"/>
              </a:rPr>
              <a:t>İslam dünyasında hürmet belirtmek için önemli kişilerin isimlerinin önünde kullanılan “efendimiz” anlamındaki “</a:t>
            </a:r>
            <a:r>
              <a:rPr lang="tr-TR" sz="2400" dirty="0" err="1" smtClean="0">
                <a:latin typeface="Arial Narrow" pitchFamily="34" charset="0"/>
              </a:rPr>
              <a:t>mevlânâ</a:t>
            </a:r>
            <a:r>
              <a:rPr lang="tr-TR" sz="2400" dirty="0" smtClean="0">
                <a:latin typeface="Arial Narrow" pitchFamily="34" charset="0"/>
              </a:rPr>
              <a:t>” lakabı, </a:t>
            </a:r>
            <a:r>
              <a:rPr lang="tr-TR" sz="2400" dirty="0" err="1" smtClean="0">
                <a:latin typeface="Arial Narrow" pitchFamily="34" charset="0"/>
              </a:rPr>
              <a:t>Mevlânâ</a:t>
            </a:r>
            <a:r>
              <a:rPr lang="tr-TR" sz="2400" dirty="0" smtClean="0">
                <a:latin typeface="Arial Narrow" pitchFamily="34" charset="0"/>
              </a:rPr>
              <a:t> </a:t>
            </a:r>
            <a:r>
              <a:rPr lang="tr-TR" sz="2400" dirty="0" err="1" smtClean="0">
                <a:latin typeface="Arial Narrow" pitchFamily="34" charset="0"/>
              </a:rPr>
              <a:t>Celâleddîn</a:t>
            </a:r>
            <a:r>
              <a:rPr lang="tr-TR" sz="2400" dirty="0" smtClean="0">
                <a:latin typeface="Arial Narrow" pitchFamily="34" charset="0"/>
              </a:rPr>
              <a:t> Muhammed’le birlikte özel bir isme dönüştü.</a:t>
            </a:r>
          </a:p>
          <a:p>
            <a:r>
              <a:rPr lang="tr-TR" sz="2400" dirty="0" err="1" smtClean="0">
                <a:latin typeface="Arial Narrow" pitchFamily="34" charset="0"/>
              </a:rPr>
              <a:t>Hüdâvendigâr</a:t>
            </a:r>
            <a:r>
              <a:rPr lang="tr-TR" sz="2400" dirty="0" smtClean="0">
                <a:latin typeface="Arial Narrow" pitchFamily="34" charset="0"/>
              </a:rPr>
              <a:t>, Hünkâr, Hazret-i </a:t>
            </a:r>
            <a:r>
              <a:rPr lang="tr-TR" sz="2400" dirty="0" err="1" smtClean="0">
                <a:latin typeface="Arial Narrow" pitchFamily="34" charset="0"/>
              </a:rPr>
              <a:t>Mevlânâ</a:t>
            </a:r>
            <a:r>
              <a:rPr lang="tr-TR" sz="2400" dirty="0" smtClean="0">
                <a:latin typeface="Arial Narrow" pitchFamily="34" charset="0"/>
              </a:rPr>
              <a:t>, Mevlevî, Şeyh, </a:t>
            </a:r>
            <a:r>
              <a:rPr lang="tr-TR" sz="2400" dirty="0" err="1" smtClean="0">
                <a:latin typeface="Arial Narrow" pitchFamily="34" charset="0"/>
              </a:rPr>
              <a:t>Mollâ</a:t>
            </a:r>
            <a:r>
              <a:rPr lang="tr-TR" sz="2400" dirty="0" smtClean="0">
                <a:latin typeface="Arial Narrow" pitchFamily="34" charset="0"/>
              </a:rPr>
              <a:t>-</a:t>
            </a:r>
            <a:r>
              <a:rPr lang="tr-TR" sz="2400" dirty="0" err="1" smtClean="0">
                <a:latin typeface="Arial Narrow" pitchFamily="34" charset="0"/>
              </a:rPr>
              <a:t>yı</a:t>
            </a:r>
            <a:r>
              <a:rPr lang="tr-TR" sz="2400" dirty="0" smtClean="0">
                <a:latin typeface="Arial Narrow" pitchFamily="34" charset="0"/>
              </a:rPr>
              <a:t> </a:t>
            </a:r>
            <a:r>
              <a:rPr lang="tr-TR" sz="2400" dirty="0" err="1" smtClean="0">
                <a:latin typeface="Arial Narrow" pitchFamily="34" charset="0"/>
              </a:rPr>
              <a:t>Rûmî</a:t>
            </a:r>
            <a:r>
              <a:rPr lang="tr-TR" sz="2400" dirty="0" smtClean="0">
                <a:latin typeface="Arial Narrow" pitchFamily="34" charset="0"/>
              </a:rPr>
              <a:t>, </a:t>
            </a:r>
            <a:r>
              <a:rPr lang="tr-TR" sz="2400" dirty="0" err="1" smtClean="0">
                <a:latin typeface="Arial Narrow" pitchFamily="34" charset="0"/>
              </a:rPr>
              <a:t>Rûmî</a:t>
            </a:r>
            <a:r>
              <a:rPr lang="tr-TR" sz="2400" dirty="0" smtClean="0">
                <a:latin typeface="Arial Narrow" pitchFamily="34" charset="0"/>
              </a:rPr>
              <a:t> ve Hazret-i </a:t>
            </a:r>
            <a:r>
              <a:rPr lang="tr-TR" sz="2400" dirty="0" err="1" smtClean="0">
                <a:latin typeface="Arial Narrow" pitchFamily="34" charset="0"/>
              </a:rPr>
              <a:t>Pîr</a:t>
            </a:r>
            <a:r>
              <a:rPr lang="tr-TR" sz="2400" dirty="0" smtClean="0">
                <a:latin typeface="Arial Narrow" pitchFamily="34" charset="0"/>
              </a:rPr>
              <a:t> lakap ve unvanları da </a:t>
            </a:r>
            <a:r>
              <a:rPr lang="tr-TR" sz="2400" dirty="0" err="1" smtClean="0">
                <a:latin typeface="Arial Narrow" pitchFamily="34" charset="0"/>
              </a:rPr>
              <a:t>Mevlânâ</a:t>
            </a:r>
            <a:r>
              <a:rPr lang="tr-TR" sz="2400" dirty="0" smtClean="0">
                <a:latin typeface="Arial Narrow" pitchFamily="34" charset="0"/>
              </a:rPr>
              <a:t> için kullanılmıştır.</a:t>
            </a:r>
            <a:endParaRPr lang="tr-TR" sz="2400" dirty="0">
              <a:latin typeface="Arial Narrow"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793376" y="1156446"/>
            <a:ext cx="7274859" cy="3816429"/>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 “Hazret-i </a:t>
            </a:r>
            <a:r>
              <a:rPr lang="tr-TR" sz="2200" dirty="0" err="1" smtClean="0">
                <a:latin typeface="Tahoma" pitchFamily="34" charset="0"/>
                <a:ea typeface="Tahoma" pitchFamily="34" charset="0"/>
                <a:cs typeface="Tahoma" pitchFamily="34" charset="0"/>
              </a:rPr>
              <a:t>Mevlânâ</a:t>
            </a:r>
            <a:r>
              <a:rPr lang="tr-TR" sz="2200" dirty="0" smtClean="0">
                <a:latin typeface="Tahoma" pitchFamily="34" charset="0"/>
                <a:ea typeface="Tahoma" pitchFamily="34" charset="0"/>
                <a:cs typeface="Tahoma" pitchFamily="34" charset="0"/>
              </a:rPr>
              <a:t>” ve “Hazret-i </a:t>
            </a:r>
            <a:r>
              <a:rPr lang="tr-TR" sz="2200" dirty="0" err="1" smtClean="0">
                <a:latin typeface="Tahoma" pitchFamily="34" charset="0"/>
                <a:ea typeface="Tahoma" pitchFamily="34" charset="0"/>
                <a:cs typeface="Tahoma" pitchFamily="34" charset="0"/>
              </a:rPr>
              <a:t>Pîr</a:t>
            </a:r>
            <a:r>
              <a:rPr lang="tr-TR" sz="2200" dirty="0" smtClean="0">
                <a:latin typeface="Tahoma" pitchFamily="34" charset="0"/>
                <a:ea typeface="Tahoma" pitchFamily="34" charset="0"/>
                <a:cs typeface="Tahoma" pitchFamily="34" charset="0"/>
              </a:rPr>
              <a:t>” gibi saygı hitapları, Mevlevî çevrelerinde ve Anadolu’da daha çok tercih edilmiştir. Bugün İran ve Pakistan’da “Mevlevî”, Batı’da “</a:t>
            </a:r>
            <a:r>
              <a:rPr lang="tr-TR" sz="2200" dirty="0" err="1" smtClean="0">
                <a:latin typeface="Tahoma" pitchFamily="34" charset="0"/>
                <a:ea typeface="Tahoma" pitchFamily="34" charset="0"/>
                <a:cs typeface="Tahoma" pitchFamily="34" charset="0"/>
              </a:rPr>
              <a:t>Rûmî</a:t>
            </a:r>
            <a:r>
              <a:rPr lang="tr-TR" sz="2200" dirty="0" smtClean="0">
                <a:latin typeface="Tahoma" pitchFamily="34" charset="0"/>
                <a:ea typeface="Tahoma" pitchFamily="34" charset="0"/>
                <a:cs typeface="Tahoma" pitchFamily="34" charset="0"/>
              </a:rPr>
              <a:t>”, onun için kullanılan lakaplardır.</a:t>
            </a:r>
          </a:p>
          <a:p>
            <a:r>
              <a:rPr lang="tr-TR" sz="2200" dirty="0" err="1" smtClean="0">
                <a:latin typeface="Tahoma" pitchFamily="34" charset="0"/>
                <a:ea typeface="Tahoma" pitchFamily="34" charset="0"/>
                <a:cs typeface="Tahoma" pitchFamily="34" charset="0"/>
              </a:rPr>
              <a:t>Mevlânâ</a:t>
            </a:r>
            <a:r>
              <a:rPr lang="tr-TR" sz="2200" dirty="0" smtClean="0">
                <a:latin typeface="Tahoma" pitchFamily="34" charset="0"/>
                <a:ea typeface="Tahoma" pitchFamily="34" charset="0"/>
                <a:cs typeface="Tahoma" pitchFamily="34" charset="0"/>
              </a:rPr>
              <a:t> çocukluk döneminin dışındaki yıllarının hemen tamamını, önceki asırlardaki isimlendirmeyle “</a:t>
            </a:r>
            <a:r>
              <a:rPr lang="tr-TR" sz="2200" dirty="0" err="1" smtClean="0">
                <a:latin typeface="Tahoma" pitchFamily="34" charset="0"/>
                <a:ea typeface="Tahoma" pitchFamily="34" charset="0"/>
                <a:cs typeface="Tahoma" pitchFamily="34" charset="0"/>
              </a:rPr>
              <a:t>Diyâr</a:t>
            </a:r>
            <a:r>
              <a:rPr lang="tr-TR" sz="2200" dirty="0" smtClean="0">
                <a:latin typeface="Tahoma" pitchFamily="34" charset="0"/>
                <a:ea typeface="Tahoma" pitchFamily="34" charset="0"/>
                <a:cs typeface="Tahoma" pitchFamily="34" charset="0"/>
              </a:rPr>
              <a:t>-ı </a:t>
            </a:r>
            <a:r>
              <a:rPr lang="tr-TR" sz="2200" dirty="0" err="1" smtClean="0">
                <a:latin typeface="Tahoma" pitchFamily="34" charset="0"/>
                <a:ea typeface="Tahoma" pitchFamily="34" charset="0"/>
                <a:cs typeface="Tahoma" pitchFamily="34" charset="0"/>
              </a:rPr>
              <a:t>Rûm”da</a:t>
            </a:r>
            <a:r>
              <a:rPr lang="tr-TR" sz="2200" dirty="0" smtClean="0">
                <a:latin typeface="Tahoma" pitchFamily="34" charset="0"/>
                <a:ea typeface="Tahoma" pitchFamily="34" charset="0"/>
                <a:cs typeface="Tahoma" pitchFamily="34" charset="0"/>
              </a:rPr>
              <a:t> geçirdiği ve bu bölgedeki Konya’yı vatan edindiği için “</a:t>
            </a:r>
            <a:r>
              <a:rPr lang="tr-TR" sz="2200" dirty="0" err="1" smtClean="0">
                <a:latin typeface="Tahoma" pitchFamily="34" charset="0"/>
                <a:ea typeface="Tahoma" pitchFamily="34" charset="0"/>
                <a:cs typeface="Tahoma" pitchFamily="34" charset="0"/>
              </a:rPr>
              <a:t>Rûmî</a:t>
            </a:r>
            <a:r>
              <a:rPr lang="tr-TR" sz="2200" dirty="0" smtClean="0">
                <a:latin typeface="Tahoma" pitchFamily="34" charset="0"/>
                <a:ea typeface="Tahoma" pitchFamily="34" charset="0"/>
                <a:cs typeface="Tahoma" pitchFamily="34" charset="0"/>
              </a:rPr>
              <a:t>” (Rum ülkesinden; Anadolulu) sıfatıyla anılmıştır. Bunların yanı sıra vatan edindiği şehre işaret etmek üzere XIII. asırdan itibaren </a:t>
            </a:r>
            <a:r>
              <a:rPr lang="tr-TR" sz="2200" dirty="0" err="1" smtClean="0">
                <a:latin typeface="Tahoma" pitchFamily="34" charset="0"/>
                <a:ea typeface="Tahoma" pitchFamily="34" charset="0"/>
                <a:cs typeface="Tahoma" pitchFamily="34" charset="0"/>
              </a:rPr>
              <a:t>Konevî</a:t>
            </a:r>
            <a:r>
              <a:rPr lang="tr-TR" sz="2200" dirty="0" smtClean="0">
                <a:latin typeface="Tahoma" pitchFamily="34" charset="0"/>
                <a:ea typeface="Tahoma" pitchFamily="34" charset="0"/>
                <a:cs typeface="Tahoma" pitchFamily="34" charset="0"/>
              </a:rPr>
              <a:t> (Konyalı) sıfatı da adıyla birlikte birçok eserde yer almıştır.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793376" y="1358151"/>
            <a:ext cx="7274859" cy="3139321"/>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Mevlâna'nın babası </a:t>
            </a:r>
            <a:r>
              <a:rPr lang="tr-TR" sz="2200" dirty="0" err="1" smtClean="0">
                <a:latin typeface="Tahoma" pitchFamily="34" charset="0"/>
                <a:ea typeface="Tahoma" pitchFamily="34" charset="0"/>
                <a:cs typeface="Tahoma" pitchFamily="34" charset="0"/>
              </a:rPr>
              <a:t>Belh</a:t>
            </a:r>
            <a:r>
              <a:rPr lang="tr-TR" sz="2200" dirty="0" smtClean="0">
                <a:latin typeface="Tahoma" pitchFamily="34" charset="0"/>
                <a:ea typeface="Tahoma" pitchFamily="34" charset="0"/>
                <a:cs typeface="Tahoma" pitchFamily="34" charset="0"/>
              </a:rPr>
              <a:t> şehrinin ileri gelenlerinden olup, sağlığında "Bilginlerin </a:t>
            </a:r>
            <a:r>
              <a:rPr lang="tr-TR" sz="2200" dirty="0" err="1" smtClean="0">
                <a:latin typeface="Tahoma" pitchFamily="34" charset="0"/>
                <a:ea typeface="Tahoma" pitchFamily="34" charset="0"/>
                <a:cs typeface="Tahoma" pitchFamily="34" charset="0"/>
              </a:rPr>
              <a:t>Sultânı</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ünvanını</a:t>
            </a:r>
            <a:r>
              <a:rPr lang="tr-TR" sz="2200" dirty="0" smtClean="0">
                <a:latin typeface="Tahoma" pitchFamily="34" charset="0"/>
                <a:ea typeface="Tahoma" pitchFamily="34" charset="0"/>
                <a:cs typeface="Tahoma" pitchFamily="34" charset="0"/>
              </a:rPr>
              <a:t> almış olan Hüseyin </a:t>
            </a:r>
            <a:r>
              <a:rPr lang="tr-TR" sz="2200" dirty="0" err="1" smtClean="0">
                <a:latin typeface="Tahoma" pitchFamily="34" charset="0"/>
                <a:ea typeface="Tahoma" pitchFamily="34" charset="0"/>
                <a:cs typeface="Tahoma" pitchFamily="34" charset="0"/>
              </a:rPr>
              <a:t>Hatibî</a:t>
            </a:r>
            <a:r>
              <a:rPr lang="tr-TR" sz="2200" dirty="0" smtClean="0">
                <a:latin typeface="Tahoma" pitchFamily="34" charset="0"/>
                <a:ea typeface="Tahoma" pitchFamily="34" charset="0"/>
                <a:cs typeface="Tahoma" pitchFamily="34" charset="0"/>
              </a:rPr>
              <a:t> oğlu </a:t>
            </a:r>
            <a:r>
              <a:rPr lang="tr-TR" sz="2200" dirty="0" err="1" smtClean="0">
                <a:latin typeface="Tahoma" pitchFamily="34" charset="0"/>
                <a:ea typeface="Tahoma" pitchFamily="34" charset="0"/>
                <a:cs typeface="Tahoma" pitchFamily="34" charset="0"/>
              </a:rPr>
              <a:t>Bahâeddin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Veled'tir</a:t>
            </a:r>
            <a:r>
              <a:rPr lang="tr-TR" sz="2200" dirty="0" smtClean="0">
                <a:latin typeface="Tahoma" pitchFamily="34" charset="0"/>
                <a:ea typeface="Tahoma" pitchFamily="34" charset="0"/>
                <a:cs typeface="Tahoma" pitchFamily="34" charset="0"/>
              </a:rPr>
              <a:t>. Annesi ise </a:t>
            </a:r>
            <a:r>
              <a:rPr lang="tr-TR" sz="2200" dirty="0" err="1" smtClean="0">
                <a:latin typeface="Tahoma" pitchFamily="34" charset="0"/>
                <a:ea typeface="Tahoma" pitchFamily="34" charset="0"/>
                <a:cs typeface="Tahoma" pitchFamily="34" charset="0"/>
              </a:rPr>
              <a:t>Belh</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Emiri</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Rükneddin'in</a:t>
            </a:r>
            <a:r>
              <a:rPr lang="tr-TR" sz="2200" dirty="0" smtClean="0">
                <a:latin typeface="Tahoma" pitchFamily="34" charset="0"/>
                <a:ea typeface="Tahoma" pitchFamily="34" charset="0"/>
                <a:cs typeface="Tahoma" pitchFamily="34" charset="0"/>
              </a:rPr>
              <a:t> kızı Mümine Hatun'dur.</a:t>
            </a:r>
          </a:p>
          <a:p>
            <a:r>
              <a:rPr lang="tr-TR" sz="2200" dirty="0" err="1" smtClean="0">
                <a:latin typeface="Tahoma" pitchFamily="34" charset="0"/>
                <a:ea typeface="Tahoma" pitchFamily="34" charset="0"/>
                <a:cs typeface="Tahoma" pitchFamily="34" charset="0"/>
              </a:rPr>
              <a:t>Sultânü'I</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Bahaeddin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Veled</a:t>
            </a:r>
            <a:r>
              <a:rPr lang="tr-TR" sz="2200" dirty="0" smtClean="0">
                <a:latin typeface="Tahoma" pitchFamily="34" charset="0"/>
                <a:ea typeface="Tahoma" pitchFamily="34" charset="0"/>
                <a:cs typeface="Tahoma" pitchFamily="34" charset="0"/>
              </a:rPr>
              <a:t>, bazı siyasi olaylar ve yaklaşmakta olan Moğol istilası nedeniyle </a:t>
            </a:r>
            <a:r>
              <a:rPr lang="tr-TR" sz="2200" dirty="0" err="1" smtClean="0">
                <a:latin typeface="Tahoma" pitchFamily="34" charset="0"/>
                <a:ea typeface="Tahoma" pitchFamily="34" charset="0"/>
                <a:cs typeface="Tahoma" pitchFamily="34" charset="0"/>
              </a:rPr>
              <a:t>Belh'den</a:t>
            </a:r>
            <a:r>
              <a:rPr lang="tr-TR" sz="2200" dirty="0" smtClean="0">
                <a:latin typeface="Tahoma" pitchFamily="34" charset="0"/>
                <a:ea typeface="Tahoma" pitchFamily="34" charset="0"/>
                <a:cs typeface="Tahoma" pitchFamily="34" charset="0"/>
              </a:rPr>
              <a:t> ayrılmak zorunda kalmıştır. </a:t>
            </a:r>
            <a:r>
              <a:rPr lang="tr-TR" sz="2200" dirty="0" err="1" smtClean="0">
                <a:latin typeface="Tahoma" pitchFamily="34" charset="0"/>
                <a:ea typeface="Tahoma" pitchFamily="34" charset="0"/>
                <a:cs typeface="Tahoma" pitchFamily="34" charset="0"/>
              </a:rPr>
              <a:t>Sultânü'I</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1212 veya 1213 </a:t>
            </a:r>
            <a:r>
              <a:rPr lang="tr-TR" sz="2200" dirty="0" err="1" smtClean="0">
                <a:latin typeface="Tahoma" pitchFamily="34" charset="0"/>
                <a:ea typeface="Tahoma" pitchFamily="34" charset="0"/>
                <a:cs typeface="Tahoma" pitchFamily="34" charset="0"/>
              </a:rPr>
              <a:t>yılllarında</a:t>
            </a:r>
            <a:r>
              <a:rPr lang="tr-TR" sz="2200" dirty="0" smtClean="0">
                <a:latin typeface="Tahoma" pitchFamily="34" charset="0"/>
                <a:ea typeface="Tahoma" pitchFamily="34" charset="0"/>
                <a:cs typeface="Tahoma" pitchFamily="34" charset="0"/>
              </a:rPr>
              <a:t> aile fertleri ve yakın dostları ile birlikte </a:t>
            </a:r>
            <a:r>
              <a:rPr lang="tr-TR" sz="2200" dirty="0" err="1" smtClean="0">
                <a:latin typeface="Tahoma" pitchFamily="34" charset="0"/>
                <a:ea typeface="Tahoma" pitchFamily="34" charset="0"/>
                <a:cs typeface="Tahoma" pitchFamily="34" charset="0"/>
              </a:rPr>
              <a:t>Belh'den</a:t>
            </a:r>
            <a:r>
              <a:rPr lang="tr-TR" sz="2200" dirty="0" smtClean="0">
                <a:latin typeface="Tahoma" pitchFamily="34" charset="0"/>
                <a:ea typeface="Tahoma" pitchFamily="34" charset="0"/>
                <a:cs typeface="Tahoma" pitchFamily="34" charset="0"/>
              </a:rPr>
              <a:t> ayrıldı.</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793376" y="1264022"/>
            <a:ext cx="7274859" cy="3816429"/>
          </a:xfrm>
          <a:prstGeom prst="rect">
            <a:avLst/>
          </a:prstGeom>
          <a:noFill/>
        </p:spPr>
        <p:txBody>
          <a:bodyPr wrap="square" rtlCol="0">
            <a:spAutoFit/>
          </a:bodyPr>
          <a:lstStyle/>
          <a:p>
            <a:r>
              <a:rPr lang="tr-TR" sz="2200" dirty="0" err="1" smtClean="0">
                <a:latin typeface="Tahoma" pitchFamily="34" charset="0"/>
                <a:ea typeface="Tahoma" pitchFamily="34" charset="0"/>
                <a:cs typeface="Tahoma" pitchFamily="34" charset="0"/>
              </a:rPr>
              <a:t>Sultânü'I</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Ulemâ'nın</a:t>
            </a:r>
            <a:r>
              <a:rPr lang="tr-TR" sz="2200" dirty="0" smtClean="0">
                <a:latin typeface="Tahoma" pitchFamily="34" charset="0"/>
                <a:ea typeface="Tahoma" pitchFamily="34" charset="0"/>
                <a:cs typeface="Tahoma" pitchFamily="34" charset="0"/>
              </a:rPr>
              <a:t> ilk durağı </a:t>
            </a:r>
            <a:r>
              <a:rPr lang="tr-TR" sz="2200" dirty="0" err="1" smtClean="0">
                <a:latin typeface="Tahoma" pitchFamily="34" charset="0"/>
                <a:ea typeface="Tahoma" pitchFamily="34" charset="0"/>
                <a:cs typeface="Tahoma" pitchFamily="34" charset="0"/>
              </a:rPr>
              <a:t>Nişâbur</a:t>
            </a:r>
            <a:r>
              <a:rPr lang="tr-TR" sz="2200" dirty="0" smtClean="0">
                <a:latin typeface="Tahoma" pitchFamily="34" charset="0"/>
                <a:ea typeface="Tahoma" pitchFamily="34" charset="0"/>
                <a:cs typeface="Tahoma" pitchFamily="34" charset="0"/>
              </a:rPr>
              <a:t> olmuştur. </a:t>
            </a:r>
            <a:r>
              <a:rPr lang="tr-TR" sz="2200" dirty="0" err="1" smtClean="0">
                <a:latin typeface="Tahoma" pitchFamily="34" charset="0"/>
                <a:ea typeface="Tahoma" pitchFamily="34" charset="0"/>
                <a:cs typeface="Tahoma" pitchFamily="34" charset="0"/>
              </a:rPr>
              <a:t>Nişâbur</a:t>
            </a:r>
            <a:r>
              <a:rPr lang="tr-TR" sz="2200" dirty="0" smtClean="0">
                <a:latin typeface="Tahoma" pitchFamily="34" charset="0"/>
                <a:ea typeface="Tahoma" pitchFamily="34" charset="0"/>
                <a:cs typeface="Tahoma" pitchFamily="34" charset="0"/>
              </a:rPr>
              <a:t> şehrinde tanınmış mutasavvıf </a:t>
            </a:r>
            <a:r>
              <a:rPr lang="tr-TR" sz="2200" dirty="0" err="1" smtClean="0">
                <a:latin typeface="Tahoma" pitchFamily="34" charset="0"/>
                <a:ea typeface="Tahoma" pitchFamily="34" charset="0"/>
                <a:cs typeface="Tahoma" pitchFamily="34" charset="0"/>
              </a:rPr>
              <a:t>Ferîdüddin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Attar</a:t>
            </a:r>
            <a:r>
              <a:rPr lang="tr-TR" sz="2200" dirty="0" smtClean="0">
                <a:latin typeface="Tahoma" pitchFamily="34" charset="0"/>
                <a:ea typeface="Tahoma" pitchFamily="34" charset="0"/>
                <a:cs typeface="Tahoma" pitchFamily="34" charset="0"/>
              </a:rPr>
              <a:t> ile de karşılaştılar. Mevlâna burada küçük yaşına rağmen </a:t>
            </a:r>
            <a:r>
              <a:rPr lang="tr-TR" sz="2200" dirty="0" err="1" smtClean="0">
                <a:latin typeface="Tahoma" pitchFamily="34" charset="0"/>
                <a:ea typeface="Tahoma" pitchFamily="34" charset="0"/>
                <a:cs typeface="Tahoma" pitchFamily="34" charset="0"/>
              </a:rPr>
              <a:t>Ferîdüddin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Attar'ın</a:t>
            </a:r>
            <a:r>
              <a:rPr lang="tr-TR" sz="2200" dirty="0" smtClean="0">
                <a:latin typeface="Tahoma" pitchFamily="34" charset="0"/>
                <a:ea typeface="Tahoma" pitchFamily="34" charset="0"/>
                <a:cs typeface="Tahoma" pitchFamily="34" charset="0"/>
              </a:rPr>
              <a:t> ilgisini çekmiş ve takdirlerini kazanmıştır.</a:t>
            </a:r>
          </a:p>
          <a:p>
            <a:r>
              <a:rPr lang="tr-TR" sz="2200" dirty="0" err="1" smtClean="0">
                <a:latin typeface="Tahoma" pitchFamily="34" charset="0"/>
                <a:ea typeface="Tahoma" pitchFamily="34" charset="0"/>
                <a:cs typeface="Tahoma" pitchFamily="34" charset="0"/>
              </a:rPr>
              <a:t>Sultânü'I</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Nişabur'dan</a:t>
            </a:r>
            <a:r>
              <a:rPr lang="tr-TR" sz="2200" dirty="0" smtClean="0">
                <a:latin typeface="Tahoma" pitchFamily="34" charset="0"/>
                <a:ea typeface="Tahoma" pitchFamily="34" charset="0"/>
                <a:cs typeface="Tahoma" pitchFamily="34" charset="0"/>
              </a:rPr>
              <a:t> Bağdat'a ve daha sonra </a:t>
            </a:r>
            <a:r>
              <a:rPr lang="tr-TR" sz="2200" dirty="0" err="1" smtClean="0">
                <a:latin typeface="Tahoma" pitchFamily="34" charset="0"/>
                <a:ea typeface="Tahoma" pitchFamily="34" charset="0"/>
                <a:cs typeface="Tahoma" pitchFamily="34" charset="0"/>
              </a:rPr>
              <a:t>Kûfe</a:t>
            </a:r>
            <a:r>
              <a:rPr lang="tr-TR" sz="2200" dirty="0" smtClean="0">
                <a:latin typeface="Tahoma" pitchFamily="34" charset="0"/>
                <a:ea typeface="Tahoma" pitchFamily="34" charset="0"/>
                <a:cs typeface="Tahoma" pitchFamily="34" charset="0"/>
              </a:rPr>
              <a:t> yolu ile </a:t>
            </a:r>
            <a:r>
              <a:rPr lang="tr-TR" sz="2200" dirty="0" err="1" smtClean="0">
                <a:latin typeface="Tahoma" pitchFamily="34" charset="0"/>
                <a:ea typeface="Tahoma" pitchFamily="34" charset="0"/>
                <a:cs typeface="Tahoma" pitchFamily="34" charset="0"/>
              </a:rPr>
              <a:t>Kâ'be'ye</a:t>
            </a:r>
            <a:r>
              <a:rPr lang="tr-TR" sz="2200" dirty="0" smtClean="0">
                <a:latin typeface="Tahoma" pitchFamily="34" charset="0"/>
                <a:ea typeface="Tahoma" pitchFamily="34" charset="0"/>
                <a:cs typeface="Tahoma" pitchFamily="34" charset="0"/>
              </a:rPr>
              <a:t> hareket etti. Hac </a:t>
            </a:r>
            <a:r>
              <a:rPr lang="tr-TR" sz="2200" dirty="0" err="1" smtClean="0">
                <a:latin typeface="Tahoma" pitchFamily="34" charset="0"/>
                <a:ea typeface="Tahoma" pitchFamily="34" charset="0"/>
                <a:cs typeface="Tahoma" pitchFamily="34" charset="0"/>
              </a:rPr>
              <a:t>farîzasını</a:t>
            </a:r>
            <a:r>
              <a:rPr lang="tr-TR" sz="2200" dirty="0" smtClean="0">
                <a:latin typeface="Tahoma" pitchFamily="34" charset="0"/>
                <a:ea typeface="Tahoma" pitchFamily="34" charset="0"/>
                <a:cs typeface="Tahoma" pitchFamily="34" charset="0"/>
              </a:rPr>
              <a:t> yerine getirdikten sonra, dönüşte Şam'a uğradı. Şam'dan sonra Malatya, Erzincan, Sivas, Kayseri, Niğde yolu ile </a:t>
            </a:r>
            <a:r>
              <a:rPr lang="tr-TR" sz="2200" dirty="0" err="1" smtClean="0">
                <a:latin typeface="Tahoma" pitchFamily="34" charset="0"/>
                <a:ea typeface="Tahoma" pitchFamily="34" charset="0"/>
                <a:cs typeface="Tahoma" pitchFamily="34" charset="0"/>
              </a:rPr>
              <a:t>Lârende'ye</a:t>
            </a:r>
            <a:r>
              <a:rPr lang="tr-TR" sz="2200" dirty="0" smtClean="0">
                <a:latin typeface="Tahoma" pitchFamily="34" charset="0"/>
                <a:ea typeface="Tahoma" pitchFamily="34" charset="0"/>
                <a:cs typeface="Tahoma" pitchFamily="34" charset="0"/>
              </a:rPr>
              <a:t> (Karaman) geldiler. Karaman'da Subaşı Emir </a:t>
            </a:r>
            <a:r>
              <a:rPr lang="tr-TR" sz="2200" dirty="0" err="1" smtClean="0">
                <a:latin typeface="Tahoma" pitchFamily="34" charset="0"/>
                <a:ea typeface="Tahoma" pitchFamily="34" charset="0"/>
                <a:cs typeface="Tahoma" pitchFamily="34" charset="0"/>
              </a:rPr>
              <a:t>Mûsâ'nın</a:t>
            </a:r>
            <a:r>
              <a:rPr lang="tr-TR" sz="2200" dirty="0" smtClean="0">
                <a:latin typeface="Tahoma" pitchFamily="34" charset="0"/>
                <a:ea typeface="Tahoma" pitchFamily="34" charset="0"/>
                <a:cs typeface="Tahoma" pitchFamily="34" charset="0"/>
              </a:rPr>
              <a:t> yaptırdıkları medreseye yerleştiler.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20270" y="1640539"/>
            <a:ext cx="7274859" cy="3139321"/>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1222 yılında Karaman'a gelen </a:t>
            </a:r>
            <a:r>
              <a:rPr lang="tr-TR" sz="2200" dirty="0" err="1" smtClean="0">
                <a:latin typeface="Tahoma" pitchFamily="34" charset="0"/>
                <a:ea typeface="Tahoma" pitchFamily="34" charset="0"/>
                <a:cs typeface="Tahoma" pitchFamily="34" charset="0"/>
              </a:rPr>
              <a:t>Sultânü'l</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ve ailesi burada 7 yıl kaldılar. Mevlâna 1225 yılında </a:t>
            </a:r>
            <a:r>
              <a:rPr lang="tr-TR" sz="2200" dirty="0" err="1" smtClean="0">
                <a:latin typeface="Tahoma" pitchFamily="34" charset="0"/>
                <a:ea typeface="Tahoma" pitchFamily="34" charset="0"/>
                <a:cs typeface="Tahoma" pitchFamily="34" charset="0"/>
              </a:rPr>
              <a:t>Şerefeddin</a:t>
            </a:r>
            <a:r>
              <a:rPr lang="tr-TR" sz="2200" dirty="0" smtClean="0">
                <a:latin typeface="Tahoma" pitchFamily="34" charset="0"/>
                <a:ea typeface="Tahoma" pitchFamily="34" charset="0"/>
                <a:cs typeface="Tahoma" pitchFamily="34" charset="0"/>
              </a:rPr>
              <a:t> Lala'nın kızı Gevher Hatun ile Karaman'da evlendi. Bu evlilikten Mevlâna'nın </a:t>
            </a:r>
            <a:r>
              <a:rPr lang="tr-TR" sz="2200" dirty="0" smtClean="0">
                <a:latin typeface="Tahoma" pitchFamily="34" charset="0"/>
                <a:ea typeface="Tahoma" pitchFamily="34" charset="0"/>
                <a:cs typeface="Tahoma" pitchFamily="34" charset="0"/>
                <a:hlinkClick r:id="rId3"/>
              </a:rPr>
              <a:t>Sultan </a:t>
            </a:r>
            <a:r>
              <a:rPr lang="tr-TR" sz="2200" dirty="0" err="1" smtClean="0">
                <a:latin typeface="Tahoma" pitchFamily="34" charset="0"/>
                <a:ea typeface="Tahoma" pitchFamily="34" charset="0"/>
                <a:cs typeface="Tahoma" pitchFamily="34" charset="0"/>
                <a:hlinkClick r:id="rId3"/>
              </a:rPr>
              <a:t>Veled</a:t>
            </a:r>
            <a:r>
              <a:rPr lang="tr-TR" sz="2200" dirty="0" smtClean="0">
                <a:latin typeface="Tahoma" pitchFamily="34" charset="0"/>
                <a:ea typeface="Tahoma" pitchFamily="34" charset="0"/>
                <a:cs typeface="Tahoma" pitchFamily="34" charset="0"/>
              </a:rPr>
              <a:t> ve Alâeddin Çelebi adlı iki oğlu oldu. Yıllar sonra Gevher Hatun'u kaybeden Mevlâna bir çocuklu dul olan </a:t>
            </a:r>
            <a:r>
              <a:rPr lang="tr-TR" sz="2200" dirty="0" err="1" smtClean="0">
                <a:latin typeface="Tahoma" pitchFamily="34" charset="0"/>
                <a:ea typeface="Tahoma" pitchFamily="34" charset="0"/>
                <a:cs typeface="Tahoma" pitchFamily="34" charset="0"/>
              </a:rPr>
              <a:t>Kerrâ</a:t>
            </a:r>
            <a:r>
              <a:rPr lang="tr-TR" sz="2200" dirty="0" smtClean="0">
                <a:latin typeface="Tahoma" pitchFamily="34" charset="0"/>
                <a:ea typeface="Tahoma" pitchFamily="34" charset="0"/>
                <a:cs typeface="Tahoma" pitchFamily="34" charset="0"/>
              </a:rPr>
              <a:t> Hatun ile ikinci evliliğini yaptı. Mevlâna'nın bu evlilikten de </a:t>
            </a:r>
            <a:r>
              <a:rPr lang="tr-TR" sz="2200" dirty="0" err="1" smtClean="0">
                <a:latin typeface="Tahoma" pitchFamily="34" charset="0"/>
                <a:ea typeface="Tahoma" pitchFamily="34" charset="0"/>
                <a:cs typeface="Tahoma" pitchFamily="34" charset="0"/>
              </a:rPr>
              <a:t>Muzaffereddin</a:t>
            </a:r>
            <a:r>
              <a:rPr lang="tr-TR" sz="2200" dirty="0" smtClean="0">
                <a:latin typeface="Tahoma" pitchFamily="34" charset="0"/>
                <a:ea typeface="Tahoma" pitchFamily="34" charset="0"/>
                <a:cs typeface="Tahoma" pitchFamily="34" charset="0"/>
              </a:rPr>
              <a:t> ve Emir Âlim Çelebi adlı iki oğlu ile Melike Hatun adlı bir kızı dünyaya geldi.</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4"/>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5"/>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47164" y="1062316"/>
            <a:ext cx="7274859" cy="4154984"/>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Bu yıllarda </a:t>
            </a:r>
            <a:r>
              <a:rPr lang="tr-TR" sz="2200" dirty="0" err="1" smtClean="0">
                <a:latin typeface="Tahoma" pitchFamily="34" charset="0"/>
                <a:ea typeface="Tahoma" pitchFamily="34" charset="0"/>
                <a:cs typeface="Tahoma" pitchFamily="34" charset="0"/>
              </a:rPr>
              <a:t>Anadolunun</a:t>
            </a:r>
            <a:r>
              <a:rPr lang="tr-TR" sz="2200" dirty="0" smtClean="0">
                <a:latin typeface="Tahoma" pitchFamily="34" charset="0"/>
                <a:ea typeface="Tahoma" pitchFamily="34" charset="0"/>
                <a:cs typeface="Tahoma" pitchFamily="34" charset="0"/>
              </a:rPr>
              <a:t> büyük bir kısmı Selçuklu Devleti'nin egemenliği altında idi. Konya'da bu devletin baş şehri idi. Konya sanat eserleri ile donatılmış, ilim adamları ve sanatkarlarla dolup taşmıştı. Kısaca Selçuklu Devleti en parlak devrini yaşıyordu ve Devletin hükümdarı Alâeddin </a:t>
            </a:r>
            <a:r>
              <a:rPr lang="tr-TR" sz="2200" dirty="0" err="1" smtClean="0">
                <a:latin typeface="Tahoma" pitchFamily="34" charset="0"/>
                <a:ea typeface="Tahoma" pitchFamily="34" charset="0"/>
                <a:cs typeface="Tahoma" pitchFamily="34" charset="0"/>
              </a:rPr>
              <a:t>Keykubâd</a:t>
            </a:r>
            <a:r>
              <a:rPr lang="tr-TR" sz="2200" dirty="0" smtClean="0">
                <a:latin typeface="Tahoma" pitchFamily="34" charset="0"/>
                <a:ea typeface="Tahoma" pitchFamily="34" charset="0"/>
                <a:cs typeface="Tahoma" pitchFamily="34" charset="0"/>
              </a:rPr>
              <a:t> idi. Alâeddin </a:t>
            </a:r>
            <a:r>
              <a:rPr lang="tr-TR" sz="2200" dirty="0" err="1" smtClean="0">
                <a:latin typeface="Tahoma" pitchFamily="34" charset="0"/>
                <a:ea typeface="Tahoma" pitchFamily="34" charset="0"/>
                <a:cs typeface="Tahoma" pitchFamily="34" charset="0"/>
              </a:rPr>
              <a:t>Keykubâd</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Sultânü'I</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Bahaeddin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Veled'i</a:t>
            </a:r>
            <a:r>
              <a:rPr lang="tr-TR" sz="2200" dirty="0" smtClean="0">
                <a:latin typeface="Tahoma" pitchFamily="34" charset="0"/>
                <a:ea typeface="Tahoma" pitchFamily="34" charset="0"/>
                <a:cs typeface="Tahoma" pitchFamily="34" charset="0"/>
              </a:rPr>
              <a:t> Karaman'dan Konya'ya davet etti ve Konya'ya yerleşmesini istedi.</a:t>
            </a:r>
          </a:p>
          <a:p>
            <a:r>
              <a:rPr lang="tr-TR" sz="2200" dirty="0" err="1" smtClean="0">
                <a:latin typeface="Tahoma" pitchFamily="34" charset="0"/>
                <a:ea typeface="Tahoma" pitchFamily="34" charset="0"/>
                <a:cs typeface="Tahoma" pitchFamily="34" charset="0"/>
              </a:rPr>
              <a:t>Bahaeddin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Veled</a:t>
            </a:r>
            <a:r>
              <a:rPr lang="tr-TR" sz="2200" dirty="0" smtClean="0">
                <a:latin typeface="Tahoma" pitchFamily="34" charset="0"/>
                <a:ea typeface="Tahoma" pitchFamily="34" charset="0"/>
                <a:cs typeface="Tahoma" pitchFamily="34" charset="0"/>
              </a:rPr>
              <a:t> Sultanın davetini kabul etti ve Konya'ya 3 Mayıs 1228 yılında ailesi ve dostları ile geldiler. Sultan Alâeddin kendilerini muhteşem bir törenle karşıladı ve </a:t>
            </a:r>
            <a:r>
              <a:rPr lang="tr-TR" sz="2200" dirty="0" err="1" smtClean="0">
                <a:latin typeface="Tahoma" pitchFamily="34" charset="0"/>
                <a:ea typeface="Tahoma" pitchFamily="34" charset="0"/>
                <a:cs typeface="Tahoma" pitchFamily="34" charset="0"/>
              </a:rPr>
              <a:t>Altunapa</a:t>
            </a:r>
            <a:r>
              <a:rPr lang="tr-TR" sz="2200" dirty="0" smtClean="0">
                <a:latin typeface="Tahoma" pitchFamily="34" charset="0"/>
                <a:ea typeface="Tahoma" pitchFamily="34" charset="0"/>
                <a:cs typeface="Tahoma" pitchFamily="34" charset="0"/>
              </a:rPr>
              <a:t> (İplikçi) Medresesi'ni ikametlerine tahsis ettiler.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47164" y="1358150"/>
            <a:ext cx="7274859" cy="3477875"/>
          </a:xfrm>
          <a:prstGeom prst="rect">
            <a:avLst/>
          </a:prstGeom>
          <a:noFill/>
        </p:spPr>
        <p:txBody>
          <a:bodyPr wrap="square" rtlCol="0">
            <a:spAutoFit/>
          </a:bodyPr>
          <a:lstStyle/>
          <a:p>
            <a:r>
              <a:rPr lang="tr-TR" sz="2200" dirty="0" err="1" smtClean="0">
                <a:latin typeface="Tahoma" pitchFamily="34" charset="0"/>
                <a:ea typeface="Tahoma" pitchFamily="34" charset="0"/>
                <a:cs typeface="Tahoma" pitchFamily="34" charset="0"/>
              </a:rPr>
              <a:t>Sultânü'l</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12 Ocak 1231 yılında Konya'da vefat etti. Mezar yeri olarak, Selçuklu Sarayının Gül Bahçesi seçildi. Halen müze olarak kullanılan Mevlâna Dergâhı'ndaki bugünkü yerine defnolundu.</a:t>
            </a:r>
          </a:p>
          <a:p>
            <a:r>
              <a:rPr lang="tr-TR" sz="2200" dirty="0" err="1" smtClean="0">
                <a:latin typeface="Tahoma" pitchFamily="34" charset="0"/>
                <a:ea typeface="Tahoma" pitchFamily="34" charset="0"/>
                <a:cs typeface="Tahoma" pitchFamily="34" charset="0"/>
              </a:rPr>
              <a:t>Sultânü'I</a:t>
            </a:r>
            <a:r>
              <a:rPr lang="tr-TR" sz="2200" dirty="0" smtClean="0">
                <a:latin typeface="Tahoma" pitchFamily="34" charset="0"/>
                <a:ea typeface="Tahoma" pitchFamily="34" charset="0"/>
                <a:cs typeface="Tahoma" pitchFamily="34" charset="0"/>
              </a:rPr>
              <a:t>-</a:t>
            </a:r>
            <a:r>
              <a:rPr lang="tr-TR" sz="2200" dirty="0" err="1" smtClean="0">
                <a:latin typeface="Tahoma" pitchFamily="34" charset="0"/>
                <a:ea typeface="Tahoma" pitchFamily="34" charset="0"/>
                <a:cs typeface="Tahoma" pitchFamily="34" charset="0"/>
              </a:rPr>
              <a:t>Ulemâ</a:t>
            </a:r>
            <a:r>
              <a:rPr lang="tr-TR" sz="2200" dirty="0" smtClean="0">
                <a:latin typeface="Tahoma" pitchFamily="34" charset="0"/>
                <a:ea typeface="Tahoma" pitchFamily="34" charset="0"/>
                <a:cs typeface="Tahoma" pitchFamily="34" charset="0"/>
              </a:rPr>
              <a:t> ölünce, talebeleri ve </a:t>
            </a:r>
            <a:r>
              <a:rPr lang="tr-TR" sz="2200" dirty="0" err="1" smtClean="0">
                <a:latin typeface="Tahoma" pitchFamily="34" charset="0"/>
                <a:ea typeface="Tahoma" pitchFamily="34" charset="0"/>
                <a:cs typeface="Tahoma" pitchFamily="34" charset="0"/>
              </a:rPr>
              <a:t>müridleri</a:t>
            </a:r>
            <a:r>
              <a:rPr lang="tr-TR" sz="2200" dirty="0" smtClean="0">
                <a:latin typeface="Tahoma" pitchFamily="34" charset="0"/>
                <a:ea typeface="Tahoma" pitchFamily="34" charset="0"/>
                <a:cs typeface="Tahoma" pitchFamily="34" charset="0"/>
              </a:rPr>
              <a:t> bu defa Mevlâna'nın çevresinde toplandılar. Mevlâna'yı babasının tek varisi olarak gördüler. Gerçekten de Mevlâna büyük bir ilim ve din bilgini olmuş, İplikçi Medresesi'nde vaazlar veriyordu. Vaazları kendisini dinlemeye gelenlerle dolup taşıyordu.</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295837"/>
            <a:ext cx="11685494" cy="497541"/>
          </a:xfrm>
          <a:ln>
            <a:noFill/>
          </a:ln>
        </p:spPr>
        <p:style>
          <a:lnRef idx="1">
            <a:schemeClr val="accent3"/>
          </a:lnRef>
          <a:fillRef idx="2">
            <a:schemeClr val="accent3"/>
          </a:fillRef>
          <a:effectRef idx="1">
            <a:schemeClr val="accent3"/>
          </a:effectRef>
          <a:fontRef idx="minor">
            <a:schemeClr val="dk1"/>
          </a:fontRef>
        </p:style>
        <p:txBody>
          <a:bodyPr>
            <a:noAutofit/>
          </a:bodyPr>
          <a:lstStyle/>
          <a:p>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r>
            <a:br>
              <a:rPr lang="tr-TR" sz="100" dirty="0" smtClean="0"/>
            </a:br>
            <a:r>
              <a:rPr lang="tr-TR" sz="100" dirty="0" smtClean="0"/>
              <a:t>                                                                                                                                                                                                                                                                                                                                                                                                                                                                                                                                   </a:t>
            </a:r>
            <a:r>
              <a:rPr lang="tr-TR" sz="2800" dirty="0" err="1" smtClean="0">
                <a:solidFill>
                  <a:srgbClr val="FF0000"/>
                </a:solidFill>
              </a:rPr>
              <a:t>Mevlana’NIN</a:t>
            </a:r>
            <a:r>
              <a:rPr lang="tr-TR" sz="2800" dirty="0" smtClean="0">
                <a:solidFill>
                  <a:srgbClr val="FF0000"/>
                </a:solidFill>
              </a:rPr>
              <a:t> HAYATI, ESERLERİ VE EDEBİYATA KATKISI </a:t>
            </a:r>
            <a:endParaRPr lang="tr-TR" sz="2800" dirty="0">
              <a:solidFill>
                <a:srgbClr val="FF0000"/>
              </a:solidFill>
            </a:endParaRPr>
          </a:p>
        </p:txBody>
      </p:sp>
      <p:sp>
        <p:nvSpPr>
          <p:cNvPr id="7" name="6 Metin kutusu"/>
          <p:cNvSpPr txBox="1"/>
          <p:nvPr/>
        </p:nvSpPr>
        <p:spPr>
          <a:xfrm>
            <a:off x="847164" y="1613643"/>
            <a:ext cx="7274859" cy="2800767"/>
          </a:xfrm>
          <a:prstGeom prst="rect">
            <a:avLst/>
          </a:prstGeom>
          <a:noFill/>
        </p:spPr>
        <p:txBody>
          <a:bodyPr wrap="square" rtlCol="0">
            <a:spAutoFit/>
          </a:bodyPr>
          <a:lstStyle/>
          <a:p>
            <a:r>
              <a:rPr lang="tr-TR" sz="2200" dirty="0" smtClean="0">
                <a:latin typeface="Tahoma" pitchFamily="34" charset="0"/>
                <a:ea typeface="Tahoma" pitchFamily="34" charset="0"/>
                <a:cs typeface="Tahoma" pitchFamily="34" charset="0"/>
              </a:rPr>
              <a:t>Mevlâna 15 Kasım 1244 yılında Şems-i </a:t>
            </a:r>
            <a:r>
              <a:rPr lang="tr-TR" sz="2200" dirty="0" err="1" smtClean="0">
                <a:latin typeface="Tahoma" pitchFamily="34" charset="0"/>
                <a:ea typeface="Tahoma" pitchFamily="34" charset="0"/>
                <a:cs typeface="Tahoma" pitchFamily="34" charset="0"/>
              </a:rPr>
              <a:t>Tebrizî</a:t>
            </a:r>
            <a:r>
              <a:rPr lang="tr-TR" sz="2200" dirty="0" smtClean="0">
                <a:latin typeface="Tahoma" pitchFamily="34" charset="0"/>
                <a:ea typeface="Tahoma" pitchFamily="34" charset="0"/>
                <a:cs typeface="Tahoma" pitchFamily="34" charset="0"/>
              </a:rPr>
              <a:t> ile karşılaştı. Mevlâna </a:t>
            </a:r>
            <a:r>
              <a:rPr lang="tr-TR" sz="2200" dirty="0" err="1" smtClean="0">
                <a:latin typeface="Tahoma" pitchFamily="34" charset="0"/>
                <a:ea typeface="Tahoma" pitchFamily="34" charset="0"/>
                <a:cs typeface="Tahoma" pitchFamily="34" charset="0"/>
              </a:rPr>
              <a:t>Şems'de</a:t>
            </a:r>
            <a:r>
              <a:rPr lang="tr-TR" sz="2200" dirty="0" smtClean="0">
                <a:latin typeface="Tahoma" pitchFamily="34" charset="0"/>
                <a:ea typeface="Tahoma" pitchFamily="34" charset="0"/>
                <a:cs typeface="Tahoma" pitchFamily="34" charset="0"/>
              </a:rPr>
              <a:t> "mutlak </a:t>
            </a:r>
            <a:r>
              <a:rPr lang="tr-TR" sz="2200" dirty="0" err="1" smtClean="0">
                <a:latin typeface="Tahoma" pitchFamily="34" charset="0"/>
                <a:ea typeface="Tahoma" pitchFamily="34" charset="0"/>
                <a:cs typeface="Tahoma" pitchFamily="34" charset="0"/>
              </a:rPr>
              <a:t>kemâlin</a:t>
            </a:r>
            <a:r>
              <a:rPr lang="tr-TR" sz="2200" dirty="0" smtClean="0">
                <a:latin typeface="Tahoma" pitchFamily="34" charset="0"/>
                <a:ea typeface="Tahoma" pitchFamily="34" charset="0"/>
                <a:cs typeface="Tahoma" pitchFamily="34" charset="0"/>
              </a:rPr>
              <a:t> varlığını" cemalinde de "Tanrı nurlarını" görmüştü. Ancak beraberlikleri uzun sürmedi. Şems aniden öldü.</a:t>
            </a:r>
          </a:p>
          <a:p>
            <a:r>
              <a:rPr lang="tr-TR" sz="2200" dirty="0" smtClean="0">
                <a:latin typeface="Tahoma" pitchFamily="34" charset="0"/>
                <a:ea typeface="Tahoma" pitchFamily="34" charset="0"/>
                <a:cs typeface="Tahoma" pitchFamily="34" charset="0"/>
              </a:rPr>
              <a:t>Mevlâna Şems'in ölümünden sonra uzun yıllar inzivaya çekildi. Daha sonraki yıllarda </a:t>
            </a:r>
            <a:r>
              <a:rPr lang="tr-TR" sz="2200" dirty="0" err="1" smtClean="0">
                <a:latin typeface="Tahoma" pitchFamily="34" charset="0"/>
                <a:ea typeface="Tahoma" pitchFamily="34" charset="0"/>
                <a:cs typeface="Tahoma" pitchFamily="34" charset="0"/>
              </a:rPr>
              <a:t>Selâhaddin</a:t>
            </a:r>
            <a:r>
              <a:rPr lang="tr-TR" sz="2200" dirty="0" smtClean="0">
                <a:latin typeface="Tahoma" pitchFamily="34" charset="0"/>
                <a:ea typeface="Tahoma" pitchFamily="34" charset="0"/>
                <a:cs typeface="Tahoma" pitchFamily="34" charset="0"/>
              </a:rPr>
              <a:t> </a:t>
            </a:r>
            <a:r>
              <a:rPr lang="tr-TR" sz="2200" dirty="0" err="1" smtClean="0">
                <a:latin typeface="Tahoma" pitchFamily="34" charset="0"/>
                <a:ea typeface="Tahoma" pitchFamily="34" charset="0"/>
                <a:cs typeface="Tahoma" pitchFamily="34" charset="0"/>
              </a:rPr>
              <a:t>Zerkûbî</a:t>
            </a:r>
            <a:r>
              <a:rPr lang="tr-TR" sz="2200" dirty="0" smtClean="0">
                <a:latin typeface="Tahoma" pitchFamily="34" charset="0"/>
                <a:ea typeface="Tahoma" pitchFamily="34" charset="0"/>
                <a:cs typeface="Tahoma" pitchFamily="34" charset="0"/>
              </a:rPr>
              <a:t> ve </a:t>
            </a:r>
            <a:r>
              <a:rPr lang="tr-TR" sz="2200" dirty="0" err="1" smtClean="0">
                <a:latin typeface="Tahoma" pitchFamily="34" charset="0"/>
                <a:ea typeface="Tahoma" pitchFamily="34" charset="0"/>
                <a:cs typeface="Tahoma" pitchFamily="34" charset="0"/>
              </a:rPr>
              <a:t>Hüsameddin</a:t>
            </a:r>
            <a:r>
              <a:rPr lang="tr-TR" sz="2200" dirty="0" smtClean="0">
                <a:latin typeface="Tahoma" pitchFamily="34" charset="0"/>
                <a:ea typeface="Tahoma" pitchFamily="34" charset="0"/>
                <a:cs typeface="Tahoma" pitchFamily="34" charset="0"/>
              </a:rPr>
              <a:t> Çelebi, Şems-i </a:t>
            </a:r>
            <a:r>
              <a:rPr lang="tr-TR" sz="2200" dirty="0" err="1" smtClean="0">
                <a:latin typeface="Tahoma" pitchFamily="34" charset="0"/>
                <a:ea typeface="Tahoma" pitchFamily="34" charset="0"/>
                <a:cs typeface="Tahoma" pitchFamily="34" charset="0"/>
              </a:rPr>
              <a:t>Tebrizî'nin</a:t>
            </a:r>
            <a:r>
              <a:rPr lang="tr-TR" sz="2200" dirty="0" smtClean="0">
                <a:latin typeface="Tahoma" pitchFamily="34" charset="0"/>
                <a:ea typeface="Tahoma" pitchFamily="34" charset="0"/>
                <a:cs typeface="Tahoma" pitchFamily="34" charset="0"/>
              </a:rPr>
              <a:t> yerini doldurmaya çalıştılar.</a:t>
            </a:r>
            <a:endParaRPr lang="tr-TR" sz="2200" dirty="0">
              <a:latin typeface="Tahoma" pitchFamily="34" charset="0"/>
              <a:ea typeface="Tahoma" pitchFamily="34" charset="0"/>
              <a:cs typeface="Tahoma" pitchFamily="34" charset="0"/>
            </a:endParaRPr>
          </a:p>
        </p:txBody>
      </p:sp>
      <p:pic>
        <p:nvPicPr>
          <p:cNvPr id="2050" name="Picture 2" descr="semazen çizimleri siyah beyaz ile ilgili görsel sonucu"/>
          <p:cNvPicPr>
            <a:picLocks noChangeAspect="1" noChangeArrowheads="1"/>
          </p:cNvPicPr>
          <p:nvPr/>
        </p:nvPicPr>
        <p:blipFill>
          <a:blip r:embed="rId3"/>
          <a:srcRect/>
          <a:stretch>
            <a:fillRect/>
          </a:stretch>
        </p:blipFill>
        <p:spPr bwMode="auto">
          <a:xfrm>
            <a:off x="8438964" y="1035424"/>
            <a:ext cx="3074794" cy="4411662"/>
          </a:xfrm>
          <a:prstGeom prst="rect">
            <a:avLst/>
          </a:prstGeom>
          <a:noFill/>
        </p:spPr>
      </p:pic>
      <p:pic>
        <p:nvPicPr>
          <p:cNvPr id="10" name="9 Resim" descr="kozanbilgi.net.png"/>
          <p:cNvPicPr>
            <a:picLocks noChangeAspect="1"/>
          </p:cNvPicPr>
          <p:nvPr/>
        </p:nvPicPr>
        <p:blipFill>
          <a:blip r:embed="rId4"/>
          <a:stretch>
            <a:fillRect/>
          </a:stretch>
        </p:blipFill>
        <p:spPr>
          <a:xfrm>
            <a:off x="871154" y="5307227"/>
            <a:ext cx="842320" cy="842320"/>
          </a:xfrm>
          <a:prstGeom prst="rect">
            <a:avLst/>
          </a:prstGeom>
        </p:spPr>
      </p:pic>
    </p:spTree>
    <p:extLst>
      <p:ext uri="{BB962C8B-B14F-4D97-AF65-F5344CB8AC3E}">
        <p14:creationId xmlns="" xmlns:p14="http://schemas.microsoft.com/office/powerpoint/2010/main" val="35453226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144</TotalTime>
  <Words>913</Words>
  <Application>Microsoft Office PowerPoint</Application>
  <PresentationFormat>Özel</PresentationFormat>
  <Paragraphs>69</Paragraphs>
  <Slides>18</Slides>
  <Notes>16</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Main Event</vt:lpstr>
      <vt:lpstr>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                                                                                                                                                                                                                                                                                                                                                                                                                                                                                                                                       Mevlana’NIN HAYATI, ESERLERİ VE EDEBİYATA KATKISI </vt:lpstr>
      <vt:lpstr>BENİ DİNLEDİĞİNİZ İÇİN 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TÜRKEŞ MANGA</dc:creator>
  <cp:lastModifiedBy>TÜRKEŞ MANGA</cp:lastModifiedBy>
  <cp:revision>8</cp:revision>
  <dcterms:created xsi:type="dcterms:W3CDTF">2014-09-12T02:11:01Z</dcterms:created>
  <dcterms:modified xsi:type="dcterms:W3CDTF">2024-07-28T16:50:17Z</dcterms:modified>
</cp:coreProperties>
</file>